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3" r:id="rId5"/>
    <p:sldId id="284" r:id="rId6"/>
    <p:sldId id="264" r:id="rId7"/>
    <p:sldId id="259" r:id="rId8"/>
    <p:sldId id="286" r:id="rId9"/>
    <p:sldId id="287" r:id="rId10"/>
    <p:sldId id="270" r:id="rId11"/>
    <p:sldId id="268" r:id="rId12"/>
    <p:sldId id="265" r:id="rId13"/>
    <p:sldId id="285" r:id="rId14"/>
    <p:sldId id="291" r:id="rId15"/>
    <p:sldId id="260" r:id="rId16"/>
    <p:sldId id="269" r:id="rId17"/>
    <p:sldId id="292" r:id="rId18"/>
    <p:sldId id="266" r:id="rId19"/>
    <p:sldId id="267" r:id="rId20"/>
    <p:sldId id="261" r:id="rId21"/>
    <p:sldId id="288" r:id="rId22"/>
    <p:sldId id="293" r:id="rId23"/>
    <p:sldId id="271" r:id="rId24"/>
    <p:sldId id="272" r:id="rId25"/>
    <p:sldId id="273" r:id="rId26"/>
    <p:sldId id="262" r:id="rId27"/>
    <p:sldId id="275" r:id="rId28"/>
    <p:sldId id="299" r:id="rId29"/>
    <p:sldId id="300" r:id="rId30"/>
    <p:sldId id="280" r:id="rId31"/>
    <p:sldId id="294" r:id="rId32"/>
    <p:sldId id="296" r:id="rId33"/>
    <p:sldId id="298" r:id="rId34"/>
    <p:sldId id="283"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4660"/>
  </p:normalViewPr>
  <p:slideViewPr>
    <p:cSldViewPr showGuides="1">
      <p:cViewPr varScale="1">
        <p:scale>
          <a:sx n="61" d="100"/>
          <a:sy n="61" d="100"/>
        </p:scale>
        <p:origin x="58" y="7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extLst>
      <p:ext uri="{BB962C8B-B14F-4D97-AF65-F5344CB8AC3E}">
        <p14:creationId xmlns:p14="http://schemas.microsoft.com/office/powerpoint/2010/main" val="264442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extLst>
      <p:ext uri="{BB962C8B-B14F-4D97-AF65-F5344CB8AC3E}">
        <p14:creationId xmlns:p14="http://schemas.microsoft.com/office/powerpoint/2010/main" val="110220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518"/>
            <a:ext cx="7772400" cy="110206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3962"/>
            <a:ext cx="6400800" cy="1314856"/>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a:xfrm>
            <a:off x="457200" y="4684571"/>
            <a:ext cx="2133600" cy="357298"/>
          </a:xfrm>
          <a:prstGeom prst="rect">
            <a:avLst/>
          </a:prstGeom>
        </p:spPr>
        <p:txBody>
          <a:bodyPr/>
          <a:lstStyle>
            <a:lvl1pPr>
              <a:defRPr/>
            </a:lvl1pPr>
          </a:lstStyle>
          <a:p>
            <a:endParaRPr lang="zh-CN" altLang="zh-CN"/>
          </a:p>
        </p:txBody>
      </p:sp>
      <p:sp>
        <p:nvSpPr>
          <p:cNvPr id="5" name="页脚占位符 4"/>
          <p:cNvSpPr>
            <a:spLocks noGrp="1"/>
          </p:cNvSpPr>
          <p:nvPr>
            <p:ph type="ftr" sz="quarter" idx="11"/>
          </p:nvPr>
        </p:nvSpPr>
        <p:spPr>
          <a:xfrm>
            <a:off x="3124200" y="4684571"/>
            <a:ext cx="2895600" cy="357298"/>
          </a:xfrm>
          <a:prstGeom prst="rect">
            <a:avLst/>
          </a:prstGeom>
        </p:spPr>
        <p:txBody>
          <a:bodyPr/>
          <a:lstStyle>
            <a:lvl1pPr>
              <a:defRPr/>
            </a:lvl1pPr>
          </a:lstStyle>
          <a:p>
            <a:endParaRPr lang="zh-CN" altLang="zh-CN"/>
          </a:p>
        </p:txBody>
      </p:sp>
      <p:sp>
        <p:nvSpPr>
          <p:cNvPr id="6" name="灯片编号占位符 5"/>
          <p:cNvSpPr>
            <a:spLocks noGrp="1"/>
          </p:cNvSpPr>
          <p:nvPr>
            <p:ph type="sldNum" sz="quarter" idx="12"/>
          </p:nvPr>
        </p:nvSpPr>
        <p:spPr>
          <a:xfrm>
            <a:off x="6553200" y="4684571"/>
            <a:ext cx="2133600" cy="357298"/>
          </a:xfrm>
          <a:prstGeom prst="rect">
            <a:avLst/>
          </a:prstGeom>
        </p:spPr>
        <p:txBody>
          <a:bodyPr/>
          <a:lstStyle>
            <a:lvl1pPr>
              <a:defRPr/>
            </a:lvl1pPr>
          </a:lstStyle>
          <a:p>
            <a:fld id="{42151F69-C118-4984-B8EB-ACB73920D824}" type="slidenum">
              <a:rPr lang="zh-CN" altLang="zh-CN"/>
              <a:pPr/>
              <a:t>‹#›</a:t>
            </a:fld>
            <a:endParaRPr lang="zh-CN" altLang="zh-CN"/>
          </a:p>
        </p:txBody>
      </p:sp>
    </p:spTree>
    <p:extLst>
      <p:ext uri="{BB962C8B-B14F-4D97-AF65-F5344CB8AC3E}">
        <p14:creationId xmlns:p14="http://schemas.microsoft.com/office/powerpoint/2010/main" val="567561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extLst>
      <p:ext uri="{BB962C8B-B14F-4D97-AF65-F5344CB8AC3E}">
        <p14:creationId xmlns:p14="http://schemas.microsoft.com/office/powerpoint/2010/main" val="3029904433"/>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slideLayout" Target="../slideLayouts/slideLayout1.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s>
</file>

<file path=ppt/slides/_rels/slide11.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5.jpeg"/><Relationship Id="rId5" Type="http://schemas.openxmlformats.org/officeDocument/2006/relationships/tags" Target="../tags/tag106.xml"/><Relationship Id="rId10" Type="http://schemas.openxmlformats.org/officeDocument/2006/relationships/image" Target="../media/image4.png"/><Relationship Id="rId4" Type="http://schemas.openxmlformats.org/officeDocument/2006/relationships/tags" Target="../tags/tag105.xml"/><Relationship Id="rId9"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0.jpe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9.jpe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1.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7.jp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2.xml"/><Relationship Id="rId7" Type="http://schemas.openxmlformats.org/officeDocument/2006/relationships/slideLayout" Target="../slideLayouts/slideLayout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8.xml"/><Relationship Id="rId7" Type="http://schemas.openxmlformats.org/officeDocument/2006/relationships/slideLayout" Target="../slideLayouts/slideLayout1.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s/_rels/slide16.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3" Type="http://schemas.openxmlformats.org/officeDocument/2006/relationships/tags" Target="../tags/tag140.xml"/><Relationship Id="rId21" Type="http://schemas.openxmlformats.org/officeDocument/2006/relationships/slideLayout" Target="../slideLayouts/slideLayout1.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10" Type="http://schemas.openxmlformats.org/officeDocument/2006/relationships/tags" Target="../tags/tag147.xml"/><Relationship Id="rId19" Type="http://schemas.openxmlformats.org/officeDocument/2006/relationships/tags" Target="../tags/tag15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s>
</file>

<file path=ppt/slides/_rels/slide17.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2.jpeg"/><Relationship Id="rId5" Type="http://schemas.openxmlformats.org/officeDocument/2006/relationships/tags" Target="../tags/tag162.xml"/><Relationship Id="rId10" Type="http://schemas.openxmlformats.org/officeDocument/2006/relationships/image" Target="../media/image13.png"/><Relationship Id="rId4" Type="http://schemas.openxmlformats.org/officeDocument/2006/relationships/tags" Target="../tags/tag161.xml"/><Relationship Id="rId9"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slideLayout" Target="../slideLayouts/slideLayout1.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image" Target="../media/image14.jpe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image" Target="../media/image8.jpeg"/><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19.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image" Target="../media/image12.jpeg"/><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13.png"/><Relationship Id="rId2" Type="http://schemas.openxmlformats.org/officeDocument/2006/relationships/tags" Target="../tags/tag184.xml"/><Relationship Id="rId16" Type="http://schemas.openxmlformats.org/officeDocument/2006/relationships/slideLayout" Target="../slideLayouts/slideLayout1.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tags" Target="../tags/tag19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200.xml"/><Relationship Id="rId7" Type="http://schemas.openxmlformats.org/officeDocument/2006/relationships/slideLayout" Target="../slideLayouts/slideLayout1.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s>
</file>

<file path=ppt/slides/_rels/slide21.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image" Target="../media/image15.emf"/><Relationship Id="rId2" Type="http://schemas.openxmlformats.org/officeDocument/2006/relationships/tags" Target="../tags/tag204.xml"/><Relationship Id="rId1" Type="http://schemas.openxmlformats.org/officeDocument/2006/relationships/vmlDrawing" Target="../drawings/vmlDrawing1.vml"/><Relationship Id="rId6" Type="http://schemas.openxmlformats.org/officeDocument/2006/relationships/oleObject" Target="file:///C:\Users\hp\Downloads\&#25968;&#25454;&#27969;&#22270;.vsdx" TargetMode="External"/><Relationship Id="rId5" Type="http://schemas.openxmlformats.org/officeDocument/2006/relationships/slideLayout" Target="../slideLayouts/slideLayout1.xml"/><Relationship Id="rId4" Type="http://schemas.openxmlformats.org/officeDocument/2006/relationships/tags" Target="../tags/tag206.xml"/></Relationships>
</file>

<file path=ppt/slides/_rels/slide22.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16.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slideLayout" Target="../slideLayouts/slideLayout1.xml"/><Relationship Id="rId4" Type="http://schemas.openxmlformats.org/officeDocument/2006/relationships/tags" Target="../tags/tag213.xml"/><Relationship Id="rId9" Type="http://schemas.openxmlformats.org/officeDocument/2006/relationships/tags" Target="../tags/tag218.xml"/></Relationships>
</file>

<file path=ppt/slides/_rels/slide24.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tags" Target="../tags/tag231.xml"/><Relationship Id="rId18" Type="http://schemas.openxmlformats.org/officeDocument/2006/relationships/tags" Target="../tags/tag236.xml"/><Relationship Id="rId3" Type="http://schemas.openxmlformats.org/officeDocument/2006/relationships/tags" Target="../tags/tag221.xml"/><Relationship Id="rId21" Type="http://schemas.openxmlformats.org/officeDocument/2006/relationships/tags" Target="../tags/tag239.xml"/><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slideLayout" Target="../slideLayouts/slideLayout1.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10" Type="http://schemas.openxmlformats.org/officeDocument/2006/relationships/tags" Target="../tags/tag228.xml"/><Relationship Id="rId19" Type="http://schemas.openxmlformats.org/officeDocument/2006/relationships/tags" Target="../tags/tag237.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s>
</file>

<file path=ppt/slides/_rels/slide25.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18" Type="http://schemas.openxmlformats.org/officeDocument/2006/relationships/tags" Target="../tags/tag259.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tags" Target="../tags/tag258.xml"/><Relationship Id="rId2" Type="http://schemas.openxmlformats.org/officeDocument/2006/relationships/tags" Target="../tags/tag243.xml"/><Relationship Id="rId16" Type="http://schemas.openxmlformats.org/officeDocument/2006/relationships/tags" Target="../tags/tag257.xml"/><Relationship Id="rId20" Type="http://schemas.openxmlformats.org/officeDocument/2006/relationships/slideLayout" Target="../slideLayouts/slideLayout1.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tags" Target="../tags/tag256.xml"/><Relationship Id="rId10" Type="http://schemas.openxmlformats.org/officeDocument/2006/relationships/tags" Target="../tags/tag251.xml"/><Relationship Id="rId19" Type="http://schemas.openxmlformats.org/officeDocument/2006/relationships/tags" Target="../tags/tag260.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s/_rels/slide26.xml.rels><?xml version="1.0" encoding="UTF-8" standalone="yes"?>
<Relationships xmlns="http://schemas.openxmlformats.org/package/2006/relationships"><Relationship Id="rId3" Type="http://schemas.openxmlformats.org/officeDocument/2006/relationships/tags" Target="../tags/tag263.xml"/><Relationship Id="rId7" Type="http://schemas.openxmlformats.org/officeDocument/2006/relationships/slideLayout" Target="../slideLayouts/slideLayout1.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s>
</file>

<file path=ppt/slides/_rels/slide27.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slideLayout" Target="../slideLayouts/slideLayout1.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5" Type="http://schemas.openxmlformats.org/officeDocument/2006/relationships/tags" Target="../tags/tag271.xml"/><Relationship Id="rId15" Type="http://schemas.openxmlformats.org/officeDocument/2006/relationships/tags" Target="../tags/tag281.xml"/><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s/_rels/slide30.xml.rels><?xml version="1.0" encoding="UTF-8" standalone="yes"?>
<Relationships xmlns="http://schemas.openxmlformats.org/package/2006/relationships"><Relationship Id="rId8" Type="http://schemas.openxmlformats.org/officeDocument/2006/relationships/tags" Target="../tags/tag293.xml"/><Relationship Id="rId3" Type="http://schemas.openxmlformats.org/officeDocument/2006/relationships/tags" Target="../tags/tag288.xml"/><Relationship Id="rId7" Type="http://schemas.openxmlformats.org/officeDocument/2006/relationships/tags" Target="../tags/tag29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10" Type="http://schemas.openxmlformats.org/officeDocument/2006/relationships/slideLayout" Target="../slideLayouts/slideLayout1.xml"/><Relationship Id="rId4" Type="http://schemas.openxmlformats.org/officeDocument/2006/relationships/tags" Target="../tags/tag289.xml"/><Relationship Id="rId9" Type="http://schemas.openxmlformats.org/officeDocument/2006/relationships/tags" Target="../tags/tag294.xml"/></Relationships>
</file>

<file path=ppt/slides/_rels/slide31.xml.rels><?xml version="1.0" encoding="UTF-8" standalone="yes"?>
<Relationships xmlns="http://schemas.openxmlformats.org/package/2006/relationships"><Relationship Id="rId3" Type="http://schemas.openxmlformats.org/officeDocument/2006/relationships/tags" Target="../tags/tag297.xml"/><Relationship Id="rId7" Type="http://schemas.openxmlformats.org/officeDocument/2006/relationships/slideLayout" Target="../slideLayouts/slideLayout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2.xml"/><Relationship Id="rId1" Type="http://schemas.openxmlformats.org/officeDocument/2006/relationships/tags" Target="../tags/tag30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slideLayout" Target="../slideLayouts/slideLayout1.xml"/><Relationship Id="rId4" Type="http://schemas.openxmlformats.org/officeDocument/2006/relationships/tags" Target="../tags/tag308.xml"/></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10" Type="http://schemas.openxmlformats.org/officeDocument/2006/relationships/image" Target="../media/image3.jpg"/><Relationship Id="rId4" Type="http://schemas.openxmlformats.org/officeDocument/2006/relationships/tags" Target="../tags/tag44.xml"/><Relationship Id="rId9"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jpe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slideLayout" Target="../slideLayouts/slideLayout2.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jpg"/><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jpeg"/><Relationship Id="rId5" Type="http://schemas.openxmlformats.org/officeDocument/2006/relationships/slideLayout" Target="../slideLayouts/slideLayout1.xml"/><Relationship Id="rId4" Type="http://schemas.openxmlformats.org/officeDocument/2006/relationships/tags" Target="../tags/tag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a:spLocks/>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5" name="淘宝店chenying0907 37"/>
            <p:cNvSpPr>
              <a:spLocks/>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淘宝店chenying0907 38"/>
            <p:cNvSpPr>
              <a:spLocks/>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淘宝店chenying0907 39"/>
            <p:cNvSpPr>
              <a:spLocks/>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淘宝店chenying0907 40"/>
            <p:cNvSpPr>
              <a:spLocks/>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淘宝店chenying0907 41"/>
            <p:cNvSpPr>
              <a:spLocks/>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可行性分析</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a:grpSpLocks/>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4475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5" name="图片 4">
            <a:extLst>
              <a:ext uri="{FF2B5EF4-FFF2-40B4-BE49-F238E27FC236}">
                <a16:creationId xmlns:a16="http://schemas.microsoft.com/office/drawing/2014/main" id="{29FD80C7-0F65-4265-9090-194871F49B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097" y="2781778"/>
            <a:ext cx="1798476" cy="1548518"/>
          </a:xfrm>
          <a:prstGeom prst="rect">
            <a:avLst/>
          </a:prstGeom>
        </p:spPr>
      </p:pic>
    </p:spTree>
    <p:extLst>
      <p:ext uri="{BB962C8B-B14F-4D97-AF65-F5344CB8AC3E}">
        <p14:creationId xmlns:p14="http://schemas.microsoft.com/office/powerpoint/2010/main" val="144723847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1031"/>
                                        </p:tgtEl>
                                        <p:attrNameLst>
                                          <p:attrName>style.visibility</p:attrName>
                                        </p:attrNameLst>
                                      </p:cBhvr>
                                      <p:to>
                                        <p:strVal val="visible"/>
                                      </p:to>
                                    </p:set>
                                    <p:animEffect transition="in" filter="fade">
                                      <p:cBhvr>
                                        <p:cTn id="15" dur="500"/>
                                        <p:tgtEl>
                                          <p:spTgt spid="1031"/>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120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15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18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21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3"/>
                </p:tgtEl>
              </p:cMediaNode>
            </p:audio>
          </p:childTnLst>
        </p:cTn>
      </p:par>
    </p:tnLst>
    <p:bldLst>
      <p:bldP spid="12" grpId="0" animBg="1"/>
      <p:bldP spid="1031" grpId="0" animBg="1"/>
      <p:bldP spid="43" grpId="0"/>
      <p:bldP spid="55" grpId="0"/>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1" name="PA_Line 55"/>
          <p:cNvSpPr>
            <a:spLocks noChangeShapeType="1"/>
          </p:cNvSpPr>
          <p:nvPr>
            <p:custDataLst>
              <p:tags r:id="rId1"/>
            </p:custDataLst>
          </p:nvPr>
        </p:nvSpPr>
        <p:spPr bwMode="auto">
          <a:xfrm>
            <a:off x="1416050"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394" name="PA_Line 58"/>
          <p:cNvSpPr>
            <a:spLocks noChangeShapeType="1"/>
          </p:cNvSpPr>
          <p:nvPr>
            <p:custDataLst>
              <p:tags r:id="rId2"/>
            </p:custDataLst>
          </p:nvPr>
        </p:nvSpPr>
        <p:spPr bwMode="auto">
          <a:xfrm>
            <a:off x="3521075"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397" name="PA_Line 61"/>
          <p:cNvSpPr>
            <a:spLocks noChangeShapeType="1"/>
          </p:cNvSpPr>
          <p:nvPr>
            <p:custDataLst>
              <p:tags r:id="rId3"/>
            </p:custDataLst>
          </p:nvPr>
        </p:nvSpPr>
        <p:spPr bwMode="auto">
          <a:xfrm>
            <a:off x="5559425"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00" name="PA_Line 64"/>
          <p:cNvSpPr>
            <a:spLocks noChangeShapeType="1"/>
          </p:cNvSpPr>
          <p:nvPr>
            <p:custDataLst>
              <p:tags r:id="rId4"/>
            </p:custDataLst>
          </p:nvPr>
        </p:nvSpPr>
        <p:spPr bwMode="auto">
          <a:xfrm>
            <a:off x="7523163"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02" name="PA_任意多边形 66"/>
          <p:cNvSpPr>
            <a:spLocks/>
          </p:cNvSpPr>
          <p:nvPr>
            <p:custDataLst>
              <p:tags r:id="rId5"/>
            </p:custDataLst>
          </p:nvPr>
        </p:nvSpPr>
        <p:spPr bwMode="auto">
          <a:xfrm>
            <a:off x="687316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a:spLocks/>
          </p:cNvSpPr>
          <p:nvPr>
            <p:custDataLst>
              <p:tags r:id="rId6"/>
            </p:custDataLst>
          </p:nvPr>
        </p:nvSpPr>
        <p:spPr bwMode="auto">
          <a:xfrm>
            <a:off x="767637"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a:spLocks/>
          </p:cNvSpPr>
          <p:nvPr>
            <p:custDataLst>
              <p:tags r:id="rId7"/>
            </p:custDataLst>
          </p:nvPr>
        </p:nvSpPr>
        <p:spPr bwMode="auto">
          <a:xfrm>
            <a:off x="491101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a:spLocks/>
          </p:cNvSpPr>
          <p:nvPr>
            <p:custDataLst>
              <p:tags r:id="rId8"/>
            </p:custDataLst>
          </p:nvPr>
        </p:nvSpPr>
        <p:spPr bwMode="auto">
          <a:xfrm>
            <a:off x="287266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416" name="PA_淘宝店chenying0907 80"/>
          <p:cNvSpPr>
            <a:spLocks noChangeArrowheads="1"/>
          </p:cNvSpPr>
          <p:nvPr>
            <p:custDataLst>
              <p:tags r:id="rId9"/>
            </p:custDataLst>
          </p:nvPr>
        </p:nvSpPr>
        <p:spPr bwMode="auto">
          <a:xfrm>
            <a:off x="696913" y="3660316"/>
            <a:ext cx="1428750"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01</a:t>
            </a:r>
            <a:b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br>
            <a:r>
              <a:rPr lang="zh-CN" altLang="zh-CN" sz="1400" dirty="0"/>
              <a:t>确保按时按量的完成该微信小程序的基本功能</a:t>
            </a:r>
            <a:r>
              <a:rPr lang="en-US" altLang="zh-CN" sz="1400" dirty="0"/>
              <a:t>,</a:t>
            </a:r>
            <a:r>
              <a:rPr lang="zh-CN" altLang="zh-CN" sz="1400" dirty="0"/>
              <a:t>保留所有文档</a:t>
            </a:r>
            <a:r>
              <a:rPr lang="en-US" altLang="zh-CN" sz="1400" dirty="0"/>
              <a:t>,</a:t>
            </a:r>
            <a:r>
              <a:rPr lang="zh-CN" altLang="zh-CN" sz="1400" dirty="0"/>
              <a:t>音频</a:t>
            </a:r>
            <a:r>
              <a:rPr lang="en-US" altLang="zh-CN" sz="1400" dirty="0"/>
              <a:t>,</a:t>
            </a:r>
            <a:r>
              <a:rPr lang="zh-CN" altLang="zh-CN" sz="1400" dirty="0"/>
              <a:t>图像。</a:t>
            </a:r>
          </a:p>
        </p:txBody>
      </p:sp>
      <p:sp>
        <p:nvSpPr>
          <p:cNvPr id="14417" name="PA_淘宝店chenying0907 81"/>
          <p:cNvSpPr>
            <a:spLocks noChangeArrowheads="1"/>
          </p:cNvSpPr>
          <p:nvPr>
            <p:custDataLst>
              <p:tags r:id="rId10"/>
            </p:custDataLst>
          </p:nvPr>
        </p:nvSpPr>
        <p:spPr bwMode="auto">
          <a:xfrm>
            <a:off x="2801938" y="3660316"/>
            <a:ext cx="1428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02</a:t>
            </a:r>
          </a:p>
          <a:p>
            <a:r>
              <a:rPr lang="zh-CN" altLang="zh-CN" sz="1600" dirty="0"/>
              <a:t>遵守国家标注的计算机软件文档编制规范</a:t>
            </a:r>
            <a:r>
              <a:rPr lang="zh-CN" altLang="zh-CN" dirty="0"/>
              <a:t>。</a:t>
            </a:r>
          </a:p>
        </p:txBody>
      </p:sp>
      <p:sp>
        <p:nvSpPr>
          <p:cNvPr id="14418" name="PA_淘宝店chenying0907 82"/>
          <p:cNvSpPr>
            <a:spLocks noChangeArrowheads="1"/>
          </p:cNvSpPr>
          <p:nvPr>
            <p:custDataLst>
              <p:tags r:id="rId11"/>
            </p:custDataLst>
          </p:nvPr>
        </p:nvSpPr>
        <p:spPr bwMode="auto">
          <a:xfrm>
            <a:off x="4843463" y="3660316"/>
            <a:ext cx="14287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03</a:t>
            </a:r>
          </a:p>
          <a:p>
            <a:r>
              <a:rPr lang="zh-CN" altLang="zh-CN" sz="1200" dirty="0"/>
              <a:t>确保界面设计符合广大使用者需求</a:t>
            </a:r>
            <a:r>
              <a:rPr lang="en-US" altLang="zh-CN" sz="1200" dirty="0"/>
              <a:t>,</a:t>
            </a:r>
            <a:r>
              <a:rPr lang="zh-CN" altLang="zh-CN" sz="1200" dirty="0"/>
              <a:t>保证易操作性和美观性</a:t>
            </a:r>
            <a:r>
              <a:rPr lang="en-US" altLang="zh-CN" sz="1200" dirty="0"/>
              <a:t>,</a:t>
            </a:r>
            <a:r>
              <a:rPr lang="zh-CN" altLang="zh-CN" sz="1200" dirty="0"/>
              <a:t>保证微信小程序运行时的稳定性。</a:t>
            </a:r>
          </a:p>
        </p:txBody>
      </p:sp>
      <p:sp>
        <p:nvSpPr>
          <p:cNvPr id="14419" name="PA_淘宝店chenying0907 83"/>
          <p:cNvSpPr>
            <a:spLocks noChangeArrowheads="1"/>
          </p:cNvSpPr>
          <p:nvPr>
            <p:custDataLst>
              <p:tags r:id="rId12"/>
            </p:custDataLst>
          </p:nvPr>
        </p:nvSpPr>
        <p:spPr bwMode="auto">
          <a:xfrm>
            <a:off x="6808788" y="3660316"/>
            <a:ext cx="142875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04</a:t>
            </a:r>
          </a:p>
          <a:p>
            <a:pPr algn="ctr">
              <a:lnSpc>
                <a:spcPct val="120000"/>
              </a:lnSpc>
              <a:buFont typeface="Arial" pitchFamily="34" charset="0"/>
              <a:buNone/>
            </a:pPr>
            <a:r>
              <a:rPr lang="zh-CN" altLang="zh-CN" sz="1200" dirty="0"/>
              <a:t>保证小组成员分工合理</a:t>
            </a:r>
            <a:r>
              <a:rPr lang="en-US" altLang="zh-CN" sz="1200" dirty="0"/>
              <a:t>,</a:t>
            </a:r>
            <a:r>
              <a:rPr lang="zh-CN" altLang="zh-CN" sz="1200" dirty="0"/>
              <a:t>注重团队建设</a:t>
            </a:r>
            <a:r>
              <a:rPr lang="en-US" altLang="zh-CN" sz="1200" dirty="0"/>
              <a:t>,</a:t>
            </a:r>
            <a:r>
              <a:rPr lang="zh-CN" altLang="zh-CN" sz="1200" dirty="0"/>
              <a:t>确保每周的小组会议顺利举行</a:t>
            </a:r>
            <a:r>
              <a:rPr lang="en-US" altLang="zh-CN" sz="1200" dirty="0"/>
              <a:t>,</a:t>
            </a:r>
            <a:r>
              <a:rPr lang="zh-CN" altLang="zh-CN" sz="1200" dirty="0"/>
              <a:t>在开发过程中积极协作</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1" name="PA_淘宝店chenying0907 50"/>
          <p:cNvGrpSpPr/>
          <p:nvPr>
            <p:custDataLst>
              <p:tags r:id="rId13"/>
            </p:custDataLst>
          </p:nvPr>
        </p:nvGrpSpPr>
        <p:grpSpPr>
          <a:xfrm>
            <a:off x="-9190" y="0"/>
            <a:ext cx="620750" cy="791858"/>
            <a:chOff x="0" y="-21236"/>
            <a:chExt cx="3311527" cy="4224338"/>
          </a:xfrm>
        </p:grpSpPr>
        <p:sp>
          <p:nvSpPr>
            <p:cNvPr id="52"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PA_文本框 4"/>
          <p:cNvSpPr txBox="1">
            <a:spLocks noChangeArrowheads="1"/>
          </p:cNvSpPr>
          <p:nvPr>
            <p:custDataLst>
              <p:tags r:id="rId14"/>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项目目标</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15"/>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14401" name="PA_椭圆 65"/>
          <p:cNvSpPr>
            <a:spLocks noChangeArrowheads="1"/>
          </p:cNvSpPr>
          <p:nvPr>
            <p:custDataLst>
              <p:tags r:id="rId16"/>
            </p:custDataLst>
          </p:nvPr>
        </p:nvSpPr>
        <p:spPr bwMode="auto">
          <a:xfrm>
            <a:off x="7110724" y="199306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17"/>
            </p:custDataLst>
          </p:nvPr>
        </p:nvSpPr>
        <p:spPr bwMode="auto">
          <a:xfrm>
            <a:off x="7328491" y="225050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PA_椭圆 56"/>
          <p:cNvSpPr>
            <a:spLocks noChangeArrowheads="1"/>
          </p:cNvSpPr>
          <p:nvPr>
            <p:custDataLst>
              <p:tags r:id="rId18"/>
            </p:custDataLst>
          </p:nvPr>
        </p:nvSpPr>
        <p:spPr bwMode="auto">
          <a:xfrm>
            <a:off x="1003786" y="1993063"/>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a:grpSpLocks/>
          </p:cNvGrpSpPr>
          <p:nvPr>
            <p:custDataLst>
              <p:tags r:id="rId19"/>
            </p:custDataLst>
          </p:nvPr>
        </p:nvGrpSpPr>
        <p:grpSpPr bwMode="auto">
          <a:xfrm>
            <a:off x="1227208" y="2169876"/>
            <a:ext cx="384625" cy="468198"/>
            <a:chOff x="1074" y="1354"/>
            <a:chExt cx="272" cy="331"/>
          </a:xfrm>
        </p:grpSpPr>
        <p:sp>
          <p:nvSpPr>
            <p:cNvPr id="14404" name="淘宝店chenying0907 68"/>
            <p:cNvSpPr>
              <a:spLocks/>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5" name="淘宝店chenying0907 69"/>
            <p:cNvSpPr>
              <a:spLocks/>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98" name="PA_椭圆 62"/>
          <p:cNvSpPr>
            <a:spLocks noChangeArrowheads="1"/>
          </p:cNvSpPr>
          <p:nvPr>
            <p:custDataLst>
              <p:tags r:id="rId20"/>
            </p:custDataLst>
          </p:nvPr>
        </p:nvSpPr>
        <p:spPr bwMode="auto">
          <a:xfrm>
            <a:off x="5147161" y="199306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a:grpSpLocks/>
          </p:cNvGrpSpPr>
          <p:nvPr>
            <p:custDataLst>
              <p:tags r:id="rId21"/>
            </p:custDataLst>
          </p:nvPr>
        </p:nvGrpSpPr>
        <p:grpSpPr bwMode="auto">
          <a:xfrm>
            <a:off x="5387551" y="226464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95" name="PA_椭圆 59"/>
          <p:cNvSpPr>
            <a:spLocks noChangeArrowheads="1"/>
          </p:cNvSpPr>
          <p:nvPr>
            <p:custDataLst>
              <p:tags r:id="rId22"/>
            </p:custDataLst>
          </p:nvPr>
        </p:nvSpPr>
        <p:spPr bwMode="auto">
          <a:xfrm>
            <a:off x="3108811" y="1993063"/>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23"/>
            </p:custDataLst>
          </p:nvPr>
        </p:nvSpPr>
        <p:spPr bwMode="auto">
          <a:xfrm>
            <a:off x="3332233" y="2227870"/>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2379475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91"/>
                                        </p:tgtEl>
                                        <p:attrNameLst>
                                          <p:attrName>style.visibility</p:attrName>
                                        </p:attrNameLst>
                                      </p:cBhvr>
                                      <p:to>
                                        <p:strVal val="visible"/>
                                      </p:to>
                                    </p:set>
                                    <p:animEffect transition="in" filter="fade">
                                      <p:cBhvr>
                                        <p:cTn id="7" dur="500"/>
                                        <p:tgtEl>
                                          <p:spTgt spid="1439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394"/>
                                        </p:tgtEl>
                                        <p:attrNameLst>
                                          <p:attrName>style.visibility</p:attrName>
                                        </p:attrNameLst>
                                      </p:cBhvr>
                                      <p:to>
                                        <p:strVal val="visible"/>
                                      </p:to>
                                    </p:set>
                                    <p:animEffect transition="in" filter="fade">
                                      <p:cBhvr>
                                        <p:cTn id="10" dur="500"/>
                                        <p:tgtEl>
                                          <p:spTgt spid="1439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4397"/>
                                        </p:tgtEl>
                                        <p:attrNameLst>
                                          <p:attrName>style.visibility</p:attrName>
                                        </p:attrNameLst>
                                      </p:cBhvr>
                                      <p:to>
                                        <p:strVal val="visible"/>
                                      </p:to>
                                    </p:set>
                                    <p:animEffect transition="in" filter="fade">
                                      <p:cBhvr>
                                        <p:cTn id="13" dur="500"/>
                                        <p:tgtEl>
                                          <p:spTgt spid="1439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400"/>
                                        </p:tgtEl>
                                        <p:attrNameLst>
                                          <p:attrName>style.visibility</p:attrName>
                                        </p:attrNameLst>
                                      </p:cBhvr>
                                      <p:to>
                                        <p:strVal val="visible"/>
                                      </p:to>
                                    </p:set>
                                    <p:animEffect transition="in" filter="fade">
                                      <p:cBhvr>
                                        <p:cTn id="16" dur="500"/>
                                        <p:tgtEl>
                                          <p:spTgt spid="14400"/>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4402"/>
                                        </p:tgtEl>
                                        <p:attrNameLst>
                                          <p:attrName>style.visibility</p:attrName>
                                        </p:attrNameLst>
                                      </p:cBhvr>
                                      <p:to>
                                        <p:strVal val="visible"/>
                                      </p:to>
                                    </p:set>
                                    <p:animEffect transition="in" filter="fade">
                                      <p:cBhvr>
                                        <p:cTn id="19" dur="500"/>
                                        <p:tgtEl>
                                          <p:spTgt spid="1440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393"/>
                                        </p:tgtEl>
                                        <p:attrNameLst>
                                          <p:attrName>style.visibility</p:attrName>
                                        </p:attrNameLst>
                                      </p:cBhvr>
                                      <p:to>
                                        <p:strVal val="visible"/>
                                      </p:to>
                                    </p:set>
                                    <p:animEffect transition="in" filter="fade">
                                      <p:cBhvr>
                                        <p:cTn id="22" dur="500"/>
                                        <p:tgtEl>
                                          <p:spTgt spid="14393"/>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4399"/>
                                        </p:tgtEl>
                                        <p:attrNameLst>
                                          <p:attrName>style.visibility</p:attrName>
                                        </p:attrNameLst>
                                      </p:cBhvr>
                                      <p:to>
                                        <p:strVal val="visible"/>
                                      </p:to>
                                    </p:set>
                                    <p:animEffect transition="in" filter="fade">
                                      <p:cBhvr>
                                        <p:cTn id="25" dur="500"/>
                                        <p:tgtEl>
                                          <p:spTgt spid="14399"/>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4396"/>
                                        </p:tgtEl>
                                        <p:attrNameLst>
                                          <p:attrName>style.visibility</p:attrName>
                                        </p:attrNameLst>
                                      </p:cBhvr>
                                      <p:to>
                                        <p:strVal val="visible"/>
                                      </p:to>
                                    </p:set>
                                    <p:animEffect transition="in" filter="fade">
                                      <p:cBhvr>
                                        <p:cTn id="28" dur="500"/>
                                        <p:tgtEl>
                                          <p:spTgt spid="14396"/>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4416"/>
                                        </p:tgtEl>
                                        <p:attrNameLst>
                                          <p:attrName>style.visibility</p:attrName>
                                        </p:attrNameLst>
                                      </p:cBhvr>
                                      <p:to>
                                        <p:strVal val="visible"/>
                                      </p:to>
                                    </p:set>
                                    <p:animEffect transition="in" filter="fade">
                                      <p:cBhvr>
                                        <p:cTn id="31" dur="500"/>
                                        <p:tgtEl>
                                          <p:spTgt spid="144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417"/>
                                        </p:tgtEl>
                                        <p:attrNameLst>
                                          <p:attrName>style.visibility</p:attrName>
                                        </p:attrNameLst>
                                      </p:cBhvr>
                                      <p:to>
                                        <p:strVal val="visible"/>
                                      </p:to>
                                    </p:set>
                                    <p:animEffect transition="in" filter="fade">
                                      <p:cBhvr>
                                        <p:cTn id="36" dur="500"/>
                                        <p:tgtEl>
                                          <p:spTgt spid="14417"/>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4418"/>
                                        </p:tgtEl>
                                        <p:attrNameLst>
                                          <p:attrName>style.visibility</p:attrName>
                                        </p:attrNameLst>
                                      </p:cBhvr>
                                      <p:to>
                                        <p:strVal val="visible"/>
                                      </p:to>
                                    </p:set>
                                    <p:animEffect transition="in" filter="fade">
                                      <p:cBhvr>
                                        <p:cTn id="39" dur="500"/>
                                        <p:tgtEl>
                                          <p:spTgt spid="14418"/>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4419"/>
                                        </p:tgtEl>
                                        <p:attrNameLst>
                                          <p:attrName>style.visibility</p:attrName>
                                        </p:attrNameLst>
                                      </p:cBhvr>
                                      <p:to>
                                        <p:strVal val="visible"/>
                                      </p:to>
                                    </p:set>
                                    <p:animEffect transition="in" filter="fade">
                                      <p:cBhvr>
                                        <p:cTn id="42" dur="500"/>
                                        <p:tgtEl>
                                          <p:spTgt spid="14419"/>
                                        </p:tgtEl>
                                      </p:cBhvr>
                                    </p:animEffect>
                                  </p:childTnLst>
                                </p:cTn>
                              </p:par>
                              <p:par>
                                <p:cTn id="43" presetID="10" presetClass="entr" presetSubtype="0" fill="hold" nodeType="withEffect">
                                  <p:stCondLst>
                                    <p:cond delay="9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4401"/>
                                        </p:tgtEl>
                                        <p:attrNameLst>
                                          <p:attrName>style.visibility</p:attrName>
                                        </p:attrNameLst>
                                      </p:cBhvr>
                                      <p:to>
                                        <p:strVal val="visible"/>
                                      </p:to>
                                    </p:set>
                                    <p:animEffect transition="in" filter="fade">
                                      <p:cBhvr>
                                        <p:cTn id="54" dur="500"/>
                                        <p:tgtEl>
                                          <p:spTgt spid="14401"/>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4403"/>
                                        </p:tgtEl>
                                        <p:attrNameLst>
                                          <p:attrName>style.visibility</p:attrName>
                                        </p:attrNameLst>
                                      </p:cBhvr>
                                      <p:to>
                                        <p:strVal val="visible"/>
                                      </p:to>
                                    </p:set>
                                    <p:animEffect transition="in" filter="fade">
                                      <p:cBhvr>
                                        <p:cTn id="57" dur="500"/>
                                        <p:tgtEl>
                                          <p:spTgt spid="14403"/>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14392"/>
                                        </p:tgtEl>
                                        <p:attrNameLst>
                                          <p:attrName>style.visibility</p:attrName>
                                        </p:attrNameLst>
                                      </p:cBhvr>
                                      <p:to>
                                        <p:strVal val="visible"/>
                                      </p:to>
                                    </p:set>
                                    <p:animEffect transition="in" filter="fade">
                                      <p:cBhvr>
                                        <p:cTn id="60" dur="500"/>
                                        <p:tgtEl>
                                          <p:spTgt spid="1439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414"/>
                                        </p:tgtEl>
                                        <p:attrNameLst>
                                          <p:attrName>style.visibility</p:attrName>
                                        </p:attrNameLst>
                                      </p:cBhvr>
                                      <p:to>
                                        <p:strVal val="visible"/>
                                      </p:to>
                                    </p:set>
                                    <p:animEffect transition="in" filter="fade">
                                      <p:cBhvr>
                                        <p:cTn id="65" dur="500"/>
                                        <p:tgtEl>
                                          <p:spTgt spid="14414"/>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4398"/>
                                        </p:tgtEl>
                                        <p:attrNameLst>
                                          <p:attrName>style.visibility</p:attrName>
                                        </p:attrNameLst>
                                      </p:cBhvr>
                                      <p:to>
                                        <p:strVal val="visible"/>
                                      </p:to>
                                    </p:set>
                                    <p:animEffect transition="in" filter="fade">
                                      <p:cBhvr>
                                        <p:cTn id="68" dur="500"/>
                                        <p:tgtEl>
                                          <p:spTgt spid="14398"/>
                                        </p:tgtEl>
                                      </p:cBhvr>
                                    </p:animEffect>
                                  </p:childTnLst>
                                </p:cTn>
                              </p:par>
                              <p:par>
                                <p:cTn id="69" presetID="10" presetClass="entr" presetSubtype="0" fill="hold" nodeType="withEffect">
                                  <p:stCondLst>
                                    <p:cond delay="600"/>
                                  </p:stCondLst>
                                  <p:childTnLst>
                                    <p:set>
                                      <p:cBhvr>
                                        <p:cTn id="70" dur="1" fill="hold">
                                          <p:stCondLst>
                                            <p:cond delay="0"/>
                                          </p:stCondLst>
                                        </p:cTn>
                                        <p:tgtEl>
                                          <p:spTgt spid="14415"/>
                                        </p:tgtEl>
                                        <p:attrNameLst>
                                          <p:attrName>style.visibility</p:attrName>
                                        </p:attrNameLst>
                                      </p:cBhvr>
                                      <p:to>
                                        <p:strVal val="visible"/>
                                      </p:to>
                                    </p:set>
                                    <p:animEffect transition="in" filter="fade">
                                      <p:cBhvr>
                                        <p:cTn id="71" dur="500"/>
                                        <p:tgtEl>
                                          <p:spTgt spid="14415"/>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14395"/>
                                        </p:tgtEl>
                                        <p:attrNameLst>
                                          <p:attrName>style.visibility</p:attrName>
                                        </p:attrNameLst>
                                      </p:cBhvr>
                                      <p:to>
                                        <p:strVal val="visible"/>
                                      </p:to>
                                    </p:set>
                                    <p:animEffect transition="in" filter="fade">
                                      <p:cBhvr>
                                        <p:cTn id="74" dur="500"/>
                                        <p:tgtEl>
                                          <p:spTgt spid="14395"/>
                                        </p:tgtEl>
                                      </p:cBhvr>
                                    </p:animEffect>
                                  </p:childTnLst>
                                </p:cTn>
                              </p:par>
                              <p:par>
                                <p:cTn id="75" presetID="10" presetClass="entr" presetSubtype="0" fill="hold" grpId="0" nodeType="withEffect">
                                  <p:stCondLst>
                                    <p:cond delay="1200"/>
                                  </p:stCondLst>
                                  <p:childTnLst>
                                    <p:set>
                                      <p:cBhvr>
                                        <p:cTn id="76" dur="1" fill="hold">
                                          <p:stCondLst>
                                            <p:cond delay="0"/>
                                          </p:stCondLst>
                                        </p:cTn>
                                        <p:tgtEl>
                                          <p:spTgt spid="14413"/>
                                        </p:tgtEl>
                                        <p:attrNameLst>
                                          <p:attrName>style.visibility</p:attrName>
                                        </p:attrNameLst>
                                      </p:cBhvr>
                                      <p:to>
                                        <p:strVal val="visible"/>
                                      </p:to>
                                    </p:set>
                                    <p:animEffect transition="in" filter="fade">
                                      <p:cBhvr>
                                        <p:cTn id="77" dur="500"/>
                                        <p:tgtEl>
                                          <p:spTgt spid="14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91" grpId="0" animBg="1"/>
      <p:bldP spid="14394" grpId="0" animBg="1" autoUpdateAnimBg="0"/>
      <p:bldP spid="14397" grpId="0" animBg="1" autoUpdateAnimBg="0"/>
      <p:bldP spid="14400" grpId="0" animBg="1"/>
      <p:bldP spid="14402" grpId="0" animBg="1"/>
      <p:bldP spid="14393" grpId="0" animBg="1"/>
      <p:bldP spid="14399" grpId="0" animBg="1"/>
      <p:bldP spid="14396" grpId="0" animBg="1"/>
      <p:bldP spid="14416" grpId="0"/>
      <p:bldP spid="14417" grpId="0"/>
      <p:bldP spid="14418" grpId="0" animBg="1" autoUpdateAnimBg="0"/>
      <p:bldP spid="14419" grpId="0" animBg="1" autoUpdateAnimBg="0"/>
      <p:bldP spid="55" grpId="0"/>
      <p:bldP spid="56" grpId="0"/>
      <p:bldP spid="14401" grpId="0" animBg="1"/>
      <p:bldP spid="14403" grpId="0" animBg="1"/>
      <p:bldP spid="14392" grpId="0" animBg="1"/>
      <p:bldP spid="14398" grpId="0" animBg="1" autoUpdateAnimBg="0"/>
      <p:bldP spid="14395" grpId="0" animBg="1"/>
      <p:bldP spid="144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a:grpSpLocks/>
          </p:cNvGrpSpPr>
          <p:nvPr>
            <p:custDataLst>
              <p:tags r:id="rId1"/>
            </p:custDataLst>
          </p:nvPr>
        </p:nvGrpSpPr>
        <p:grpSpPr bwMode="auto">
          <a:xfrm>
            <a:off x="3540126" y="3095311"/>
            <a:ext cx="263525" cy="276310"/>
            <a:chOff x="2352" y="1832"/>
            <a:chExt cx="166" cy="174"/>
          </a:xfrm>
        </p:grpSpPr>
        <p:sp>
          <p:nvSpPr>
            <p:cNvPr id="44080" name="淘宝店chenying0907 48"/>
            <p:cNvSpPr>
              <a:spLocks/>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1" name="淘宝店chenying0907 49"/>
            <p:cNvSpPr>
              <a:spLocks/>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2" name="淘宝店chenying0907 50"/>
            <p:cNvSpPr>
              <a:spLocks/>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3" name="淘宝店chenying0907 51"/>
            <p:cNvSpPr>
              <a:spLocks/>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4" name="淘宝店chenying0907 52"/>
            <p:cNvSpPr>
              <a:spLocks/>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5" name="淘宝店chenying0907 53"/>
            <p:cNvSpPr>
              <a:spLocks/>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89" name="PA_淘宝店chenying0907 57"/>
          <p:cNvGrpSpPr>
            <a:grpSpLocks/>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444078" y="768785"/>
            <a:ext cx="4271938" cy="432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项目的环境、条件、假定和限制：</a:t>
            </a:r>
            <a:endPar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项目环境</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资金：资金充足</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劳动力：劳动力充足并低廉</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价格：项目投入大量人力，少量财力</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劳动生产率：中</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管理人员水平：中</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政府政策：无</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顾客需求：语音附件</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项目条件</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项目周期：</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个半月</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性能规划：约球软件</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项目假定</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项目前期计划阶段出现错误</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(2)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项目开发阶段出现错误</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项目验收阶段因前期的错误导致功能的无法实现</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项目限制</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技术限制：项目要求技术较高</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开发人员几乎没有前期开发类似产品经验。</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经济限制：学生为开发团队</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经济投入有限。</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时间限制：作为课程作业</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时间方面有限</a:t>
            </a:r>
          </a:p>
        </p:txBody>
      </p:sp>
      <p:grpSp>
        <p:nvGrpSpPr>
          <p:cNvPr id="44097" name="PA_淘宝店chenying0907 65"/>
          <p:cNvGrpSpPr>
            <a:grpSpLocks/>
          </p:cNvGrpSpPr>
          <p:nvPr>
            <p:custDataLst>
              <p:tags r:id="rId5"/>
            </p:custDataLst>
          </p:nvPr>
        </p:nvGrpSpPr>
        <p:grpSpPr bwMode="auto">
          <a:xfrm>
            <a:off x="5148263" y="1932108"/>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7"/>
            </p:custDataLst>
          </p:nvPr>
        </p:nvSpPr>
        <p:spPr bwMode="auto">
          <a:xfrm>
            <a:off x="535359" y="184337"/>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项目的环境、条件、假定和限制</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363225649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4090"/>
                                        </p:tgtEl>
                                        <p:attrNameLst>
                                          <p:attrName>style.visibility</p:attrName>
                                        </p:attrNameLst>
                                      </p:cBhvr>
                                      <p:to>
                                        <p:strVal val="visible"/>
                                      </p:to>
                                    </p:set>
                                    <p:animEffect transition="in" filter="fade">
                                      <p:cBhvr>
                                        <p:cTn id="7" dur="500"/>
                                        <p:tgtEl>
                                          <p:spTgt spid="44090"/>
                                        </p:tgtEl>
                                      </p:cBhvr>
                                    </p:animEffect>
                                  </p:childTnLst>
                                </p:cTn>
                              </p:par>
                              <p:par>
                                <p:cTn id="8" presetID="10" presetClass="entr" presetSubtype="0" fill="hold" nodeType="withEffect">
                                  <p:stCondLst>
                                    <p:cond delay="1800"/>
                                  </p:stCondLst>
                                  <p:childTnLst>
                                    <p:set>
                                      <p:cBhvr>
                                        <p:cTn id="9" dur="1" fill="hold">
                                          <p:stCondLst>
                                            <p:cond delay="0"/>
                                          </p:stCondLst>
                                        </p:cTn>
                                        <p:tgtEl>
                                          <p:spTgt spid="44089"/>
                                        </p:tgtEl>
                                        <p:attrNameLst>
                                          <p:attrName>style.visibility</p:attrName>
                                        </p:attrNameLst>
                                      </p:cBhvr>
                                      <p:to>
                                        <p:strVal val="visible"/>
                                      </p:to>
                                    </p:set>
                                    <p:animEffect transition="in" filter="fade">
                                      <p:cBhvr>
                                        <p:cTn id="10" dur="500"/>
                                        <p:tgtEl>
                                          <p:spTgt spid="44089"/>
                                        </p:tgtEl>
                                      </p:cBhvr>
                                    </p:animEffect>
                                  </p:childTnLst>
                                </p:cTn>
                              </p:par>
                              <p:par>
                                <p:cTn id="11" presetID="10" presetClass="entr" presetSubtype="0" fill="hold" grpId="0" nodeType="withEffect">
                                  <p:stCondLst>
                                    <p:cond delay="2100"/>
                                  </p:stCondLst>
                                  <p:childTnLst>
                                    <p:set>
                                      <p:cBhvr>
                                        <p:cTn id="12" dur="1" fill="hold">
                                          <p:stCondLst>
                                            <p:cond delay="0"/>
                                          </p:stCondLst>
                                        </p:cTn>
                                        <p:tgtEl>
                                          <p:spTgt spid="44088"/>
                                        </p:tgtEl>
                                        <p:attrNameLst>
                                          <p:attrName>style.visibility</p:attrName>
                                        </p:attrNameLst>
                                      </p:cBhvr>
                                      <p:to>
                                        <p:strVal val="visible"/>
                                      </p:to>
                                    </p:set>
                                    <p:animEffect transition="in" filter="fade">
                                      <p:cBhvr>
                                        <p:cTn id="13" dur="500"/>
                                        <p:tgtEl>
                                          <p:spTgt spid="44088"/>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44091"/>
                                        </p:tgtEl>
                                        <p:attrNameLst>
                                          <p:attrName>style.visibility</p:attrName>
                                        </p:attrNameLst>
                                      </p:cBhvr>
                                      <p:to>
                                        <p:strVal val="visible"/>
                                      </p:to>
                                    </p:set>
                                    <p:animEffect transition="in" filter="fade">
                                      <p:cBhvr>
                                        <p:cTn id="16" dur="500"/>
                                        <p:tgtEl>
                                          <p:spTgt spid="44091"/>
                                        </p:tgtEl>
                                      </p:cBhvr>
                                    </p:animEffect>
                                  </p:childTnLst>
                                </p:cTn>
                              </p:par>
                              <p:par>
                                <p:cTn id="17" presetID="10" presetClass="entr" presetSubtype="0" fill="hold" nodeType="withEffect">
                                  <p:stCondLst>
                                    <p:cond delay="1500"/>
                                  </p:stCondLst>
                                  <p:childTnLst>
                                    <p:set>
                                      <p:cBhvr>
                                        <p:cTn id="18" dur="1" fill="hold">
                                          <p:stCondLst>
                                            <p:cond delay="0"/>
                                          </p:stCondLst>
                                        </p:cTn>
                                        <p:tgtEl>
                                          <p:spTgt spid="44097"/>
                                        </p:tgtEl>
                                        <p:attrNameLst>
                                          <p:attrName>style.visibility</p:attrName>
                                        </p:attrNameLst>
                                      </p:cBhvr>
                                      <p:to>
                                        <p:strVal val="visible"/>
                                      </p:to>
                                    </p:set>
                                    <p:animEffect transition="in" filter="fade">
                                      <p:cBhvr>
                                        <p:cTn id="19" dur="500"/>
                                        <p:tgtEl>
                                          <p:spTgt spid="44097"/>
                                        </p:tgtEl>
                                      </p:cBhvr>
                                    </p:animEffect>
                                  </p:childTnLst>
                                </p:cTn>
                              </p:par>
                              <p:par>
                                <p:cTn id="20" presetID="10" presetClass="entr" presetSubtype="0" fill="hold" nodeType="withEffect">
                                  <p:stCondLst>
                                    <p:cond delay="18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21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24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88" grpId="0" animBg="1"/>
      <p:bldP spid="44091" grpId="0"/>
      <p:bldP spid="54"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8" name="PA_淘宝店chenying0907 22" descr="sy_64934932458副本"/>
          <p:cNvSpPr>
            <a:spLocks noChangeArrowheads="1"/>
          </p:cNvSpPr>
          <p:nvPr>
            <p:custDataLst>
              <p:tags r:id="rId1"/>
            </p:custDataLst>
          </p:nvPr>
        </p:nvSpPr>
        <p:spPr bwMode="auto">
          <a:xfrm>
            <a:off x="1066800" y="2987059"/>
            <a:ext cx="1716088" cy="1711853"/>
          </a:xfrm>
          <a:prstGeom prst="rect">
            <a:avLst/>
          </a:prstGeom>
          <a:blipFill dpi="0" rotWithShape="1">
            <a:blip r:embed="rId12" cstate="print">
              <a:extLst>
                <a:ext uri="{28A0092B-C50C-407E-A947-70E740481C1C}">
                  <a14:useLocalDpi xmlns:a14="http://schemas.microsoft.com/office/drawing/2010/main" val="0"/>
                </a:ext>
              </a:extLst>
            </a:blip>
            <a:srcRect/>
            <a:stretch>
              <a:fillRect l="-11885" r="-11885"/>
            </a:stretch>
          </a:blipFill>
          <a:ln>
            <a:noFill/>
          </a:ln>
          <a:extLst/>
        </p:spPr>
        <p:txBody>
          <a:bodyPr/>
          <a:lstStyle/>
          <a:p>
            <a:endParaRPr lang="zh-CN" altLang="en-US"/>
          </a:p>
        </p:txBody>
      </p:sp>
      <p:sp>
        <p:nvSpPr>
          <p:cNvPr id="19479" name="PA_淘宝店chenying0907 23" descr="sy_20111224160806078015"/>
          <p:cNvSpPr>
            <a:spLocks noChangeArrowheads="1"/>
          </p:cNvSpPr>
          <p:nvPr>
            <p:custDataLst>
              <p:tags r:id="rId2"/>
            </p:custDataLst>
          </p:nvPr>
        </p:nvSpPr>
        <p:spPr bwMode="auto">
          <a:xfrm>
            <a:off x="2830514" y="1275206"/>
            <a:ext cx="1716087" cy="1711853"/>
          </a:xfrm>
          <a:prstGeom prst="rect">
            <a:avLst/>
          </a:prstGeom>
          <a:blipFill dpi="0" rotWithShape="1">
            <a:blip r:embed="rId13" cstate="print">
              <a:extLst>
                <a:ext uri="{28A0092B-C50C-407E-A947-70E740481C1C}">
                  <a14:useLocalDpi xmlns:a14="http://schemas.microsoft.com/office/drawing/2010/main" val="0"/>
                </a:ext>
              </a:extLst>
            </a:blip>
            <a:srcRect/>
            <a:stretch>
              <a:fillRect l="-23423" t="580" r="-23423" b="580"/>
            </a:stretch>
          </a:blipFill>
          <a:ln>
            <a:noFill/>
          </a:ln>
          <a:extLst/>
        </p:spPr>
        <p:txBody>
          <a:bodyPr/>
          <a:lstStyle/>
          <a:p>
            <a:endParaRPr lang="zh-CN" altLang="en-US"/>
          </a:p>
        </p:txBody>
      </p:sp>
      <p:sp>
        <p:nvSpPr>
          <p:cNvPr id="19481" name="PA_任意多边形 25" descr="17957756_101728372001_2副本"/>
          <p:cNvSpPr>
            <a:spLocks/>
          </p:cNvSpPr>
          <p:nvPr>
            <p:custDataLst>
              <p:tags r:id="rId3"/>
            </p:custDataLst>
          </p:nvPr>
        </p:nvSpPr>
        <p:spPr bwMode="auto">
          <a:xfrm>
            <a:off x="4594226" y="1275206"/>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14">
              <a:extLst>
                <a:ext uri="{28A0092B-C50C-407E-A947-70E740481C1C}">
                  <a14:useLocalDpi xmlns:a14="http://schemas.microsoft.com/office/drawing/2010/main" val="0"/>
                </a:ext>
              </a:extLst>
            </a:blip>
            <a:srcRect/>
            <a:stretch>
              <a:fillRect/>
            </a:stretch>
          </a:blipFill>
          <a:ln>
            <a:noFill/>
          </a:ln>
          <a:extLst/>
        </p:spPr>
        <p:txBody>
          <a:bodyPr/>
          <a:lstStyle/>
          <a:p>
            <a:endParaRPr lang="zh-CN" altLang="en-US"/>
          </a:p>
        </p:txBody>
      </p:sp>
      <p:grpSp>
        <p:nvGrpSpPr>
          <p:cNvPr id="20" name="PA_淘宝店chenying0907 19"/>
          <p:cNvGrpSpPr/>
          <p:nvPr>
            <p:custDataLst>
              <p:tags r:id="rId4"/>
            </p:custDataLst>
          </p:nvPr>
        </p:nvGrpSpPr>
        <p:grpSpPr>
          <a:xfrm>
            <a:off x="-9190" y="0"/>
            <a:ext cx="620750" cy="791858"/>
            <a:chOff x="0" y="-21236"/>
            <a:chExt cx="3311527" cy="4224338"/>
          </a:xfrm>
        </p:grpSpPr>
        <p:sp>
          <p:nvSpPr>
            <p:cNvPr id="2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PA_文本框 4"/>
          <p:cNvSpPr txBox="1">
            <a:spLocks noChangeArrowheads="1"/>
          </p:cNvSpPr>
          <p:nvPr>
            <p:custDataLst>
              <p:tags r:id="rId5"/>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25" name="PA_文本框 5"/>
          <p:cNvSpPr txBox="1">
            <a:spLocks noChangeArrowheads="1"/>
          </p:cNvSpPr>
          <p:nvPr>
            <p:custDataLst>
              <p:tags r:id="rId6"/>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19477" name="PA_淘宝店chenying0907 21"/>
          <p:cNvSpPr>
            <a:spLocks noChangeArrowheads="1"/>
          </p:cNvSpPr>
          <p:nvPr>
            <p:custDataLst>
              <p:tags r:id="rId7"/>
            </p:custDataLst>
          </p:nvPr>
        </p:nvSpPr>
        <p:spPr bwMode="auto">
          <a:xfrm>
            <a:off x="1066800" y="1275206"/>
            <a:ext cx="1716088" cy="1711853"/>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9480" name="PA_淘宝店chenying0907 24"/>
          <p:cNvSpPr>
            <a:spLocks noChangeArrowheads="1"/>
          </p:cNvSpPr>
          <p:nvPr>
            <p:custDataLst>
              <p:tags r:id="rId8"/>
            </p:custDataLst>
          </p:nvPr>
        </p:nvSpPr>
        <p:spPr bwMode="auto">
          <a:xfrm>
            <a:off x="2830514" y="2987059"/>
            <a:ext cx="1716087" cy="1711853"/>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9482" name="PA_淘宝店chenying0907 26"/>
          <p:cNvSpPr>
            <a:spLocks noChangeArrowheads="1"/>
          </p:cNvSpPr>
          <p:nvPr>
            <p:custDataLst>
              <p:tags r:id="rId9"/>
            </p:custDataLst>
          </p:nvPr>
        </p:nvSpPr>
        <p:spPr bwMode="auto">
          <a:xfrm>
            <a:off x="1239839" y="1635679"/>
            <a:ext cx="1368425" cy="10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00" b="1" dirty="0">
                <a:solidFill>
                  <a:schemeClr val="bg1"/>
                </a:solidFill>
                <a:latin typeface="微软雅黑 Light" panose="020B0502040204020203" pitchFamily="34" charset="-122"/>
                <a:ea typeface="微软雅黑 Light" panose="020B0502040204020203" pitchFamily="34" charset="-122"/>
              </a:rPr>
              <a:t>Option 01</a:t>
            </a:r>
          </a:p>
          <a:p>
            <a:pPr algn="ctr"/>
            <a:endParaRPr lang="zh-CN" altLang="en-US" sz="800" dirty="0">
              <a:solidFill>
                <a:schemeClr val="bg1"/>
              </a:solidFill>
              <a:latin typeface="微软雅黑 Light" panose="020B0502040204020203" pitchFamily="34" charset="-122"/>
              <a:ea typeface="微软雅黑 Light" panose="020B0502040204020203" pitchFamily="34" charset="-122"/>
            </a:endParaRPr>
          </a:p>
          <a:p>
            <a:pPr algn="ctr"/>
            <a:r>
              <a:rPr lang="en-US" altLang="zh-CN" sz="800" dirty="0">
                <a:solidFill>
                  <a:schemeClr val="bg1"/>
                </a:solidFill>
                <a:latin typeface="微软雅黑 Light" panose="020B0502040204020203" pitchFamily="34" charset="-122"/>
                <a:ea typeface="微软雅黑 Light" panose="020B0502040204020203" pitchFamily="34" charset="-122"/>
              </a:rPr>
              <a:t>We have many PowerPoint </a:t>
            </a:r>
            <a:r>
              <a:rPr lang="zh-CN" altLang="en-US" sz="800" dirty="0">
                <a:solidFill>
                  <a:schemeClr val="bg1"/>
                </a:solidFill>
                <a:latin typeface="微软雅黑 Light" panose="020B0502040204020203" pitchFamily="34" charset="-122"/>
                <a:ea typeface="微软雅黑 Light" panose="020B0502040204020203" pitchFamily="34" charset="-122"/>
              </a:rPr>
              <a:t>templates</a:t>
            </a:r>
            <a:r>
              <a:rPr lang="en-US" altLang="zh-CN" sz="800" dirty="0">
                <a:solidFill>
                  <a:schemeClr val="bg1"/>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a:t>
            </a:r>
            <a:endParaRPr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9483" name="PA_淘宝店chenying0907 27"/>
          <p:cNvSpPr>
            <a:spLocks noChangeArrowheads="1"/>
          </p:cNvSpPr>
          <p:nvPr>
            <p:custDataLst>
              <p:tags r:id="rId10"/>
            </p:custDataLst>
          </p:nvPr>
        </p:nvSpPr>
        <p:spPr bwMode="auto">
          <a:xfrm>
            <a:off x="3011489" y="3369764"/>
            <a:ext cx="1368425" cy="10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00" b="1">
                <a:solidFill>
                  <a:schemeClr val="bg1"/>
                </a:solidFill>
                <a:latin typeface="微软雅黑 Light" panose="020B0502040204020203" pitchFamily="34" charset="-122"/>
                <a:ea typeface="微软雅黑 Light" panose="020B0502040204020203" pitchFamily="34" charset="-122"/>
              </a:rPr>
              <a:t>Option 02</a:t>
            </a:r>
          </a:p>
          <a:p>
            <a:pPr algn="ctr"/>
            <a:endParaRPr lang="zh-CN" altLang="en-US" sz="800">
              <a:solidFill>
                <a:schemeClr val="bg1"/>
              </a:solidFill>
              <a:latin typeface="微软雅黑 Light" panose="020B0502040204020203" pitchFamily="34" charset="-122"/>
              <a:ea typeface="微软雅黑 Light" panose="020B0502040204020203" pitchFamily="34" charset="-122"/>
            </a:endParaRPr>
          </a:p>
          <a:p>
            <a:pPr algn="ctr"/>
            <a:r>
              <a:rPr lang="en-US" altLang="zh-CN" sz="800">
                <a:solidFill>
                  <a:schemeClr val="bg1"/>
                </a:solidFill>
                <a:latin typeface="微软雅黑 Light" panose="020B0502040204020203" pitchFamily="34" charset="-122"/>
                <a:ea typeface="微软雅黑 Light" panose="020B0502040204020203" pitchFamily="34" charset="-122"/>
              </a:rPr>
              <a:t>We have many PowerPoint </a:t>
            </a:r>
            <a:r>
              <a:rPr lang="zh-CN" altLang="en-US" sz="800">
                <a:solidFill>
                  <a:schemeClr val="bg1"/>
                </a:solidFill>
                <a:latin typeface="微软雅黑 Light" panose="020B0502040204020203" pitchFamily="34" charset="-122"/>
                <a:ea typeface="微软雅黑 Light" panose="020B0502040204020203" pitchFamily="34" charset="-122"/>
              </a:rPr>
              <a:t>templates</a:t>
            </a:r>
            <a:r>
              <a:rPr lang="en-US" altLang="zh-CN" sz="800">
                <a:solidFill>
                  <a:schemeClr val="bg1"/>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a:t>
            </a:r>
            <a:endParaRPr lang="zh-CN" altLang="en-US" sz="8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9255280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78"/>
                                        </p:tgtEl>
                                        <p:attrNameLst>
                                          <p:attrName>style.visibility</p:attrName>
                                        </p:attrNameLst>
                                      </p:cBhvr>
                                      <p:to>
                                        <p:strVal val="visible"/>
                                      </p:to>
                                    </p:set>
                                    <p:animEffect transition="in" filter="fade">
                                      <p:cBhvr>
                                        <p:cTn id="7" dur="500"/>
                                        <p:tgtEl>
                                          <p:spTgt spid="1947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9479"/>
                                        </p:tgtEl>
                                        <p:attrNameLst>
                                          <p:attrName>style.visibility</p:attrName>
                                        </p:attrNameLst>
                                      </p:cBhvr>
                                      <p:to>
                                        <p:strVal val="visible"/>
                                      </p:to>
                                    </p:set>
                                    <p:animEffect transition="in" filter="fade">
                                      <p:cBhvr>
                                        <p:cTn id="10" dur="500"/>
                                        <p:tgtEl>
                                          <p:spTgt spid="1947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9481"/>
                                        </p:tgtEl>
                                        <p:attrNameLst>
                                          <p:attrName>style.visibility</p:attrName>
                                        </p:attrNameLst>
                                      </p:cBhvr>
                                      <p:to>
                                        <p:strVal val="visible"/>
                                      </p:to>
                                    </p:set>
                                    <p:animEffect transition="in" filter="fade">
                                      <p:cBhvr>
                                        <p:cTn id="13" dur="500"/>
                                        <p:tgtEl>
                                          <p:spTgt spid="19481"/>
                                        </p:tgtEl>
                                      </p:cBhvr>
                                    </p:animEffect>
                                  </p:childTnLst>
                                </p:cTn>
                              </p:par>
                              <p:par>
                                <p:cTn id="14" presetID="10" presetClass="entr" presetSubtype="0" fill="hold" nodeType="withEffect">
                                  <p:stCondLst>
                                    <p:cond delay="9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9477"/>
                                        </p:tgtEl>
                                        <p:attrNameLst>
                                          <p:attrName>style.visibility</p:attrName>
                                        </p:attrNameLst>
                                      </p:cBhvr>
                                      <p:to>
                                        <p:strVal val="visible"/>
                                      </p:to>
                                    </p:set>
                                    <p:animEffect transition="in" filter="fade">
                                      <p:cBhvr>
                                        <p:cTn id="25" dur="500"/>
                                        <p:tgtEl>
                                          <p:spTgt spid="1947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9480"/>
                                        </p:tgtEl>
                                        <p:attrNameLst>
                                          <p:attrName>style.visibility</p:attrName>
                                        </p:attrNameLst>
                                      </p:cBhvr>
                                      <p:to>
                                        <p:strVal val="visible"/>
                                      </p:to>
                                    </p:set>
                                    <p:animEffect transition="in" filter="fade">
                                      <p:cBhvr>
                                        <p:cTn id="28" dur="500"/>
                                        <p:tgtEl>
                                          <p:spTgt spid="19480"/>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9482"/>
                                        </p:tgtEl>
                                        <p:attrNameLst>
                                          <p:attrName>style.visibility</p:attrName>
                                        </p:attrNameLst>
                                      </p:cBhvr>
                                      <p:to>
                                        <p:strVal val="visible"/>
                                      </p:to>
                                    </p:set>
                                    <p:animEffect transition="in" filter="fade">
                                      <p:cBhvr>
                                        <p:cTn id="31" dur="500"/>
                                        <p:tgtEl>
                                          <p:spTgt spid="194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483"/>
                                        </p:tgtEl>
                                        <p:attrNameLst>
                                          <p:attrName>style.visibility</p:attrName>
                                        </p:attrNameLst>
                                      </p:cBhvr>
                                      <p:to>
                                        <p:strVal val="visible"/>
                                      </p:to>
                                    </p:set>
                                    <p:animEffect transition="in" filter="fade">
                                      <p:cBhvr>
                                        <p:cTn id="36" dur="500"/>
                                        <p:tgtEl>
                                          <p:spTgt spid="19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animBg="1"/>
      <p:bldP spid="19479" grpId="0" animBg="1" autoUpdateAnimBg="0"/>
      <p:bldP spid="19481" grpId="0" animBg="1" autoUpdateAnimBg="0"/>
      <p:bldP spid="24" grpId="0"/>
      <p:bldP spid="25" grpId="0"/>
      <p:bldP spid="19477" grpId="0" animBg="1"/>
      <p:bldP spid="19480" grpId="0" animBg="1"/>
      <p:bldP spid="19482" grpId="0"/>
      <p:bldP spid="194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8" name="PA_淘宝店chenying0907 9"/>
          <p:cNvSpPr>
            <a:spLocks noChangeArrowheads="1"/>
          </p:cNvSpPr>
          <p:nvPr>
            <p:custDataLst>
              <p:tags r:id="rId4"/>
            </p:custDataLst>
          </p:nvPr>
        </p:nvSpPr>
        <p:spPr bwMode="auto">
          <a:xfrm>
            <a:off x="-30425" y="947155"/>
            <a:ext cx="3459162" cy="1668978"/>
          </a:xfrm>
          <a:prstGeom prst="rect">
            <a:avLst/>
          </a:prstGeom>
          <a:solidFill>
            <a:schemeClr val="accent1"/>
          </a:solidFill>
          <a:ln>
            <a:noFill/>
          </a:ln>
          <a:effectLst/>
        </p:spPr>
        <p:txBody>
          <a:bodyPr wrap="none" anchor="ctr"/>
          <a:lstStyle/>
          <a:p>
            <a:endParaRPr lang="zh-CN" altLang="en-US"/>
          </a:p>
        </p:txBody>
      </p:sp>
      <p:sp>
        <p:nvSpPr>
          <p:cNvPr id="14" name="PA_淘宝店chenying0907 15"/>
          <p:cNvSpPr>
            <a:spLocks noChangeArrowheads="1"/>
          </p:cNvSpPr>
          <p:nvPr>
            <p:custDataLst>
              <p:tags r:id="rId5"/>
            </p:custDataLst>
          </p:nvPr>
        </p:nvSpPr>
        <p:spPr bwMode="auto">
          <a:xfrm>
            <a:off x="544251" y="1166297"/>
            <a:ext cx="25606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itchFamily="34" charset="0"/>
              <a:buNone/>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1400" dirty="0">
              <a:solidFill>
                <a:schemeClr val="accent3"/>
              </a:solidFill>
              <a:latin typeface="微软雅黑 Light" panose="020B0502040204020203" pitchFamily="34" charset="-122"/>
              <a:ea typeface="微软雅黑 Light" panose="020B0502040204020203" pitchFamily="34" charset="-122"/>
            </a:endParaRPr>
          </a:p>
          <a:p>
            <a:r>
              <a:rPr lang="zh-CN" altLang="zh-CN" sz="1100" dirty="0"/>
              <a:t>通过</a:t>
            </a:r>
            <a:r>
              <a:rPr lang="en-US" altLang="zh-CN" sz="1100" dirty="0" err="1"/>
              <a:t>swot</a:t>
            </a:r>
            <a:r>
              <a:rPr lang="zh-CN" altLang="zh-CN" sz="1100" dirty="0"/>
              <a:t>分析方法，将该软件的开发环境，开发方案的的各种主要内部优势、劣势和外部的机会和威胁等，通过调查列举出来，并依照矩阵形式排列，然后用系统分析的思想，把各种因素相互匹配起来加以分析，选择最佳方案</a:t>
            </a:r>
          </a:p>
        </p:txBody>
      </p:sp>
      <p:sp>
        <p:nvSpPr>
          <p:cNvPr id="2" name="矩形 1"/>
          <p:cNvSpPr/>
          <p:nvPr/>
        </p:nvSpPr>
        <p:spPr>
          <a:xfrm>
            <a:off x="5868144" y="351385"/>
            <a:ext cx="1833835" cy="369332"/>
          </a:xfrm>
          <a:prstGeom prst="rect">
            <a:avLst/>
          </a:prstGeom>
        </p:spPr>
        <p:txBody>
          <a:bodyPr wrap="none">
            <a:spAutoFit/>
          </a:bodyPr>
          <a:lstStyle/>
          <a:p>
            <a:pPr indent="267970" algn="ctr">
              <a:spcAft>
                <a:spcPts val="0"/>
              </a:spcAft>
            </a:pPr>
            <a:r>
              <a:rPr lang="en-US" altLang="zh-CN" b="1" kern="100" dirty="0">
                <a:solidFill>
                  <a:srgbClr val="333333"/>
                </a:solidFill>
                <a:latin typeface="Arial" panose="020B0604020202020204" pitchFamily="34" charset="0"/>
              </a:rPr>
              <a:t>App</a:t>
            </a:r>
            <a:r>
              <a:rPr lang="zh-CN" altLang="zh-CN" b="1" kern="100" dirty="0">
                <a:solidFill>
                  <a:srgbClr val="333333"/>
                </a:solidFill>
                <a:latin typeface="Arial" panose="020B0604020202020204" pitchFamily="34" charset="0"/>
                <a:cs typeface="Arial" panose="020B0604020202020204" pitchFamily="34" charset="0"/>
              </a:rPr>
              <a:t>安卓开发</a:t>
            </a:r>
            <a:endParaRPr lang="zh-CN" altLang="zh-CN" kern="100" dirty="0">
              <a:latin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14786739"/>
              </p:ext>
            </p:extLst>
          </p:nvPr>
        </p:nvGraphicFramePr>
        <p:xfrm>
          <a:off x="4644008" y="947155"/>
          <a:ext cx="3978789" cy="3501739"/>
        </p:xfrm>
        <a:graphic>
          <a:graphicData uri="http://schemas.openxmlformats.org/drawingml/2006/table">
            <a:tbl>
              <a:tblPr firstRow="1" firstCol="1" bandRow="1">
                <a:tableStyleId>{5C22544A-7EE6-4342-B048-85BDC9FD1C3A}</a:tableStyleId>
              </a:tblPr>
              <a:tblGrid>
                <a:gridCol w="1326263">
                  <a:extLst>
                    <a:ext uri="{9D8B030D-6E8A-4147-A177-3AD203B41FA5}">
                      <a16:colId xmlns:a16="http://schemas.microsoft.com/office/drawing/2014/main" val="2157952091"/>
                    </a:ext>
                  </a:extLst>
                </a:gridCol>
                <a:gridCol w="1326263">
                  <a:extLst>
                    <a:ext uri="{9D8B030D-6E8A-4147-A177-3AD203B41FA5}">
                      <a16:colId xmlns:a16="http://schemas.microsoft.com/office/drawing/2014/main" val="1831557317"/>
                    </a:ext>
                  </a:extLst>
                </a:gridCol>
                <a:gridCol w="1326263">
                  <a:extLst>
                    <a:ext uri="{9D8B030D-6E8A-4147-A177-3AD203B41FA5}">
                      <a16:colId xmlns:a16="http://schemas.microsoft.com/office/drawing/2014/main" val="3307205073"/>
                    </a:ext>
                  </a:extLst>
                </a:gridCol>
              </a:tblGrid>
              <a:tr h="1209994">
                <a:tc>
                  <a:txBody>
                    <a:bodyPr/>
                    <a:lstStyle/>
                    <a:p>
                      <a:pPr indent="267970" algn="just">
                        <a:spcAft>
                          <a:spcPts val="0"/>
                        </a:spcAft>
                      </a:pPr>
                      <a:r>
                        <a:rPr lang="en-US" sz="900" kern="100" dirty="0">
                          <a:solidFill>
                            <a:schemeClr val="tx1"/>
                          </a:solidFill>
                          <a:effectLst/>
                        </a:rPr>
                        <a:t>         </a:t>
                      </a:r>
                    </a:p>
                    <a:p>
                      <a:pPr indent="267970" algn="just">
                        <a:spcAft>
                          <a:spcPts val="0"/>
                        </a:spcAft>
                      </a:pPr>
                      <a:r>
                        <a:rPr lang="zh-CN" sz="900" kern="100" dirty="0">
                          <a:solidFill>
                            <a:schemeClr val="tx1"/>
                          </a:solidFill>
                          <a:effectLst/>
                        </a:rPr>
                        <a:t>内部能力</a:t>
                      </a: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zh-CN" sz="900" kern="100" dirty="0">
                          <a:solidFill>
                            <a:schemeClr val="tx1"/>
                          </a:solidFill>
                          <a:effectLst/>
                        </a:rPr>
                        <a:t>外部</a:t>
                      </a:r>
                      <a:endParaRPr lang="en-US" altLang="zh-CN" sz="900" kern="100" dirty="0">
                        <a:solidFill>
                          <a:schemeClr val="tx1"/>
                        </a:solidFill>
                        <a:effectLst/>
                      </a:endParaRPr>
                    </a:p>
                    <a:p>
                      <a:pPr indent="267970" algn="just">
                        <a:spcAft>
                          <a:spcPts val="0"/>
                        </a:spcAft>
                      </a:pPr>
                      <a:r>
                        <a:rPr lang="zh-CN" sz="900" kern="100" dirty="0">
                          <a:solidFill>
                            <a:schemeClr val="tx1"/>
                          </a:solidFill>
                          <a:effectLst/>
                        </a:rPr>
                        <a:t>因素</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zh-CN" sz="900" kern="100" dirty="0">
                          <a:solidFill>
                            <a:schemeClr val="tx1"/>
                          </a:solidFill>
                          <a:effectLst/>
                        </a:rPr>
                        <a:t>优势</a:t>
                      </a:r>
                      <a:r>
                        <a:rPr lang="en-US" sz="900" kern="100" dirty="0">
                          <a:solidFill>
                            <a:schemeClr val="tx1"/>
                          </a:solidFill>
                          <a:effectLst/>
                        </a:rPr>
                        <a:t>(Strength)</a:t>
                      </a:r>
                      <a:endParaRPr lang="zh-CN" sz="900" kern="100" dirty="0">
                        <a:solidFill>
                          <a:schemeClr val="tx1"/>
                        </a:solidFill>
                        <a:effectLst/>
                      </a:endParaRPr>
                    </a:p>
                    <a:p>
                      <a:pPr indent="267970" algn="just">
                        <a:spcAft>
                          <a:spcPts val="0"/>
                        </a:spcAft>
                      </a:pPr>
                      <a:r>
                        <a:rPr lang="zh-CN" sz="900" kern="100" dirty="0">
                          <a:solidFill>
                            <a:schemeClr val="tx1"/>
                          </a:solidFill>
                          <a:effectLst/>
                        </a:rPr>
                        <a:t>用户接受程度高</a:t>
                      </a:r>
                    </a:p>
                    <a:p>
                      <a:pPr indent="267970" algn="just">
                        <a:spcAft>
                          <a:spcPts val="0"/>
                        </a:spcAft>
                      </a:pPr>
                      <a:r>
                        <a:rPr lang="zh-CN" sz="900" kern="100" dirty="0">
                          <a:solidFill>
                            <a:schemeClr val="tx1"/>
                          </a:solidFill>
                          <a:effectLst/>
                        </a:rPr>
                        <a:t>是一个开源平台</a:t>
                      </a:r>
                    </a:p>
                    <a:p>
                      <a:pPr indent="267970" algn="just">
                        <a:spcAft>
                          <a:spcPts val="0"/>
                        </a:spcAft>
                      </a:pPr>
                      <a:r>
                        <a:rPr lang="zh-CN" sz="900" kern="100" dirty="0">
                          <a:solidFill>
                            <a:schemeClr val="tx1"/>
                          </a:solidFill>
                          <a:effectLst/>
                        </a:rPr>
                        <a:t>原生度较高</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zh-CN" sz="900" kern="100">
                          <a:solidFill>
                            <a:schemeClr val="tx1"/>
                          </a:solidFill>
                          <a:effectLst/>
                        </a:rPr>
                        <a:t>劣势</a:t>
                      </a:r>
                      <a:r>
                        <a:rPr lang="en-US" sz="900" kern="100">
                          <a:solidFill>
                            <a:schemeClr val="tx1"/>
                          </a:solidFill>
                          <a:effectLst/>
                        </a:rPr>
                        <a:t>(Weakness)</a:t>
                      </a:r>
                      <a:endParaRPr lang="zh-CN" sz="900" kern="100">
                        <a:solidFill>
                          <a:schemeClr val="tx1"/>
                        </a:solidFill>
                        <a:effectLst/>
                      </a:endParaRPr>
                    </a:p>
                    <a:p>
                      <a:pPr indent="267970" algn="just">
                        <a:spcAft>
                          <a:spcPts val="0"/>
                        </a:spcAft>
                      </a:pPr>
                      <a:r>
                        <a:rPr lang="zh-CN" sz="900" kern="100">
                          <a:solidFill>
                            <a:schemeClr val="tx1"/>
                          </a:solidFill>
                          <a:effectLst/>
                        </a:rPr>
                        <a:t>无法满足当下</a:t>
                      </a:r>
                      <a:r>
                        <a:rPr lang="en-US" sz="900" kern="100">
                          <a:solidFill>
                            <a:schemeClr val="tx1"/>
                          </a:solidFill>
                          <a:effectLst/>
                        </a:rPr>
                        <a:t>ios</a:t>
                      </a:r>
                      <a:r>
                        <a:rPr lang="zh-CN" sz="900" kern="100">
                          <a:solidFill>
                            <a:schemeClr val="tx1"/>
                          </a:solidFill>
                          <a:effectLst/>
                        </a:rPr>
                        <a:t>客户众多的需求</a:t>
                      </a:r>
                    </a:p>
                    <a:p>
                      <a:pPr indent="267970" algn="just">
                        <a:spcAft>
                          <a:spcPts val="0"/>
                        </a:spcAft>
                      </a:pPr>
                      <a:r>
                        <a:rPr lang="zh-CN" sz="900" kern="100">
                          <a:solidFill>
                            <a:schemeClr val="tx1"/>
                          </a:solidFill>
                          <a:effectLst/>
                        </a:rPr>
                        <a:t>开发文档较多，学习难度高</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541807309"/>
                  </a:ext>
                </a:extLst>
              </a:tr>
              <a:tr h="1025946">
                <a:tc>
                  <a:txBody>
                    <a:bodyPr/>
                    <a:lstStyle/>
                    <a:p>
                      <a:pPr indent="267970" algn="just">
                        <a:spcAft>
                          <a:spcPts val="0"/>
                        </a:spcAft>
                      </a:pPr>
                      <a:r>
                        <a:rPr lang="zh-CN" sz="900" kern="100">
                          <a:solidFill>
                            <a:schemeClr val="tx1"/>
                          </a:solidFill>
                          <a:effectLst/>
                        </a:rPr>
                        <a:t>机会</a:t>
                      </a:r>
                      <a:r>
                        <a:rPr lang="en-US" sz="900" kern="100">
                          <a:solidFill>
                            <a:schemeClr val="tx1"/>
                          </a:solidFill>
                          <a:effectLst/>
                        </a:rPr>
                        <a:t>(Opportunities)</a:t>
                      </a:r>
                      <a:endParaRPr lang="zh-CN" sz="900" kern="100">
                        <a:solidFill>
                          <a:schemeClr val="tx1"/>
                        </a:solidFill>
                        <a:effectLst/>
                      </a:endParaRPr>
                    </a:p>
                    <a:p>
                      <a:pPr indent="267970" algn="just">
                        <a:spcAft>
                          <a:spcPts val="0"/>
                        </a:spcAft>
                      </a:pPr>
                      <a:r>
                        <a:rPr lang="zh-CN" sz="900" kern="100">
                          <a:solidFill>
                            <a:schemeClr val="tx1"/>
                          </a:solidFill>
                          <a:effectLst/>
                        </a:rPr>
                        <a:t>系统开放度较高</a:t>
                      </a:r>
                    </a:p>
                    <a:p>
                      <a:pPr indent="267970" algn="just">
                        <a:spcAft>
                          <a:spcPts val="0"/>
                        </a:spcAft>
                      </a:pPr>
                      <a:r>
                        <a:rPr lang="en-US" sz="900" kern="100">
                          <a:solidFill>
                            <a:schemeClr val="tx1"/>
                          </a:solidFill>
                          <a:effectLst/>
                        </a:rPr>
                        <a:t> </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dirty="0">
                          <a:solidFill>
                            <a:schemeClr val="tx1"/>
                          </a:solidFill>
                          <a:effectLst/>
                        </a:rPr>
                        <a:t>SO</a:t>
                      </a:r>
                      <a:endParaRPr lang="zh-CN" sz="900" kern="100" dirty="0">
                        <a:solidFill>
                          <a:schemeClr val="tx1"/>
                        </a:solidFill>
                        <a:effectLst/>
                      </a:endParaRPr>
                    </a:p>
                    <a:p>
                      <a:pPr indent="267970" algn="just">
                        <a:spcAft>
                          <a:spcPts val="0"/>
                        </a:spcAft>
                      </a:pPr>
                      <a:r>
                        <a:rPr lang="zh-CN" sz="900" kern="100" dirty="0">
                          <a:solidFill>
                            <a:schemeClr val="tx1"/>
                          </a:solidFill>
                          <a:effectLst/>
                        </a:rPr>
                        <a:t>具有更多的接口和功能，能够适应开发和测试。</a:t>
                      </a:r>
                    </a:p>
                    <a:p>
                      <a:pPr indent="267970" algn="just">
                        <a:spcAft>
                          <a:spcPts val="0"/>
                        </a:spcAft>
                      </a:pPr>
                      <a:r>
                        <a:rPr lang="en-US" sz="900" kern="100" dirty="0">
                          <a:solidFill>
                            <a:schemeClr val="tx1"/>
                          </a:solidFill>
                          <a:effectLst/>
                        </a:rPr>
                        <a:t> </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a:solidFill>
                            <a:schemeClr val="tx1"/>
                          </a:solidFill>
                          <a:effectLst/>
                        </a:rPr>
                        <a:t>WO</a:t>
                      </a:r>
                      <a:endParaRPr lang="zh-CN" sz="900" kern="100">
                        <a:solidFill>
                          <a:schemeClr val="tx1"/>
                        </a:solidFill>
                        <a:effectLst/>
                      </a:endParaRPr>
                    </a:p>
                    <a:p>
                      <a:pPr indent="267970" algn="just">
                        <a:spcAft>
                          <a:spcPts val="0"/>
                        </a:spcAft>
                      </a:pPr>
                      <a:r>
                        <a:rPr lang="zh-CN" sz="900" kern="100">
                          <a:solidFill>
                            <a:schemeClr val="tx1"/>
                          </a:solidFill>
                          <a:effectLst/>
                        </a:rPr>
                        <a:t>充分刘永足够的时间资源进行进行安卓开发，学习各种接口和框架</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6887886"/>
                  </a:ext>
                </a:extLst>
              </a:tr>
              <a:tr h="1265799">
                <a:tc>
                  <a:txBody>
                    <a:bodyPr/>
                    <a:lstStyle/>
                    <a:p>
                      <a:pPr indent="267970" algn="just">
                        <a:spcAft>
                          <a:spcPts val="0"/>
                        </a:spcAft>
                      </a:pPr>
                      <a:r>
                        <a:rPr lang="zh-CN" sz="900" kern="100">
                          <a:solidFill>
                            <a:schemeClr val="tx1"/>
                          </a:solidFill>
                          <a:effectLst/>
                        </a:rPr>
                        <a:t>风险</a:t>
                      </a:r>
                      <a:r>
                        <a:rPr lang="en-US" sz="900" kern="100">
                          <a:solidFill>
                            <a:schemeClr val="tx1"/>
                          </a:solidFill>
                          <a:effectLst/>
                        </a:rPr>
                        <a:t>(Threats)</a:t>
                      </a:r>
                      <a:endParaRPr lang="zh-CN" sz="900" kern="100">
                        <a:solidFill>
                          <a:schemeClr val="tx1"/>
                        </a:solidFill>
                        <a:effectLst/>
                      </a:endParaRPr>
                    </a:p>
                    <a:p>
                      <a:pPr indent="267970" algn="just">
                        <a:spcAft>
                          <a:spcPts val="0"/>
                        </a:spcAft>
                      </a:pPr>
                      <a:r>
                        <a:rPr lang="zh-CN" sz="900" kern="100">
                          <a:solidFill>
                            <a:schemeClr val="tx1"/>
                          </a:solidFill>
                          <a:effectLst/>
                        </a:rPr>
                        <a:t>用户安全性</a:t>
                      </a:r>
                    </a:p>
                    <a:p>
                      <a:pPr indent="267970" algn="just">
                        <a:spcAft>
                          <a:spcPts val="0"/>
                        </a:spcAft>
                      </a:pPr>
                      <a:r>
                        <a:rPr lang="zh-CN" sz="900" kern="100">
                          <a:solidFill>
                            <a:schemeClr val="tx1"/>
                          </a:solidFill>
                          <a:effectLst/>
                        </a:rPr>
                        <a:t>长时间未重启，性能下降</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a:solidFill>
                            <a:schemeClr val="tx1"/>
                          </a:solidFill>
                          <a:effectLst/>
                        </a:rPr>
                        <a:t>ST</a:t>
                      </a:r>
                      <a:endParaRPr lang="zh-CN" sz="900" kern="100">
                        <a:solidFill>
                          <a:schemeClr val="tx1"/>
                        </a:solidFill>
                        <a:effectLst/>
                      </a:endParaRPr>
                    </a:p>
                    <a:p>
                      <a:pPr indent="267970" algn="just">
                        <a:spcAft>
                          <a:spcPts val="0"/>
                        </a:spcAft>
                      </a:pPr>
                      <a:r>
                        <a:rPr lang="zh-CN" sz="900" kern="100">
                          <a:solidFill>
                            <a:schemeClr val="tx1"/>
                          </a:solidFill>
                          <a:effectLst/>
                        </a:rPr>
                        <a:t>需要及时的对系统和软件进行维护并处理</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dirty="0">
                          <a:solidFill>
                            <a:schemeClr val="tx1"/>
                          </a:solidFill>
                          <a:effectLst/>
                        </a:rPr>
                        <a:t>WT</a:t>
                      </a:r>
                      <a:endParaRPr lang="zh-CN" sz="900" kern="100" dirty="0">
                        <a:solidFill>
                          <a:schemeClr val="tx1"/>
                        </a:solidFill>
                        <a:effectLst/>
                      </a:endParaRPr>
                    </a:p>
                    <a:p>
                      <a:pPr indent="267970" algn="just">
                        <a:spcAft>
                          <a:spcPts val="0"/>
                        </a:spcAft>
                      </a:pPr>
                      <a:r>
                        <a:rPr lang="zh-CN" sz="900" kern="100" dirty="0">
                          <a:solidFill>
                            <a:schemeClr val="tx1"/>
                          </a:solidFill>
                          <a:effectLst/>
                        </a:rPr>
                        <a:t>正确面对风险，规避问题</a:t>
                      </a: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500204277"/>
                  </a:ext>
                </a:extLst>
              </a:tr>
            </a:tbl>
          </a:graphicData>
        </a:graphic>
      </p:graphicFrame>
      <p:sp>
        <p:nvSpPr>
          <p:cNvPr id="6" name="AutoShape 2"/>
          <p:cNvSpPr>
            <a:spLocks noChangeShapeType="1"/>
          </p:cNvSpPr>
          <p:nvPr/>
        </p:nvSpPr>
        <p:spPr bwMode="auto">
          <a:xfrm flipH="1" flipV="1">
            <a:off x="4635542" y="949622"/>
            <a:ext cx="1368152" cy="11925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 name="PA_淘宝店chenying0907 10"/>
          <p:cNvGrpSpPr>
            <a:grpSpLocks/>
          </p:cNvGrpSpPr>
          <p:nvPr>
            <p:custDataLst>
              <p:tags r:id="rId6"/>
            </p:custDataLst>
          </p:nvPr>
        </p:nvGrpSpPr>
        <p:grpSpPr bwMode="auto">
          <a:xfrm>
            <a:off x="91397" y="2931790"/>
            <a:ext cx="2896427" cy="1627302"/>
            <a:chOff x="0" y="0"/>
            <a:chExt cx="2724" cy="1835"/>
          </a:xfrm>
        </p:grpSpPr>
        <p:sp>
          <p:nvSpPr>
            <p:cNvPr id="21"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 name="Group 12"/>
            <p:cNvGrpSpPr>
              <a:grpSpLocks/>
            </p:cNvGrpSpPr>
            <p:nvPr/>
          </p:nvGrpSpPr>
          <p:grpSpPr bwMode="auto">
            <a:xfrm>
              <a:off x="240" y="0"/>
              <a:ext cx="2246" cy="1810"/>
              <a:chOff x="0" y="0"/>
              <a:chExt cx="2556" cy="1958"/>
            </a:xfrm>
          </p:grpSpPr>
          <p:pic>
            <p:nvPicPr>
              <p:cNvPr id="23"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40542661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8"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8" name="PA_淘宝店chenying0907 9"/>
          <p:cNvSpPr>
            <a:spLocks noChangeArrowheads="1"/>
          </p:cNvSpPr>
          <p:nvPr>
            <p:custDataLst>
              <p:tags r:id="rId4"/>
            </p:custDataLst>
          </p:nvPr>
        </p:nvSpPr>
        <p:spPr bwMode="auto">
          <a:xfrm>
            <a:off x="-30425" y="947155"/>
            <a:ext cx="3459162" cy="1668978"/>
          </a:xfrm>
          <a:prstGeom prst="rect">
            <a:avLst/>
          </a:prstGeom>
          <a:solidFill>
            <a:schemeClr val="accent1"/>
          </a:solidFill>
          <a:ln>
            <a:noFill/>
          </a:ln>
          <a:effectLst/>
        </p:spPr>
        <p:txBody>
          <a:bodyPr wrap="none" anchor="ctr"/>
          <a:lstStyle/>
          <a:p>
            <a:endParaRPr lang="zh-CN" altLang="en-US"/>
          </a:p>
        </p:txBody>
      </p:sp>
      <p:sp>
        <p:nvSpPr>
          <p:cNvPr id="14" name="PA_淘宝店chenying0907 15"/>
          <p:cNvSpPr>
            <a:spLocks noChangeArrowheads="1"/>
          </p:cNvSpPr>
          <p:nvPr>
            <p:custDataLst>
              <p:tags r:id="rId5"/>
            </p:custDataLst>
          </p:nvPr>
        </p:nvSpPr>
        <p:spPr bwMode="auto">
          <a:xfrm>
            <a:off x="544251" y="1166297"/>
            <a:ext cx="25606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itchFamily="34" charset="0"/>
              <a:buNone/>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1400" dirty="0">
              <a:solidFill>
                <a:schemeClr val="accent3"/>
              </a:solidFill>
              <a:latin typeface="微软雅黑 Light" panose="020B0502040204020203" pitchFamily="34" charset="-122"/>
              <a:ea typeface="微软雅黑 Light" panose="020B0502040204020203" pitchFamily="34" charset="-122"/>
            </a:endParaRPr>
          </a:p>
          <a:p>
            <a:r>
              <a:rPr lang="zh-CN" altLang="zh-CN" sz="1100" dirty="0"/>
              <a:t>通过</a:t>
            </a:r>
            <a:r>
              <a:rPr lang="en-US" altLang="zh-CN" sz="1100" dirty="0" err="1"/>
              <a:t>swot</a:t>
            </a:r>
            <a:r>
              <a:rPr lang="zh-CN" altLang="zh-CN" sz="1100" dirty="0"/>
              <a:t>分析方法，将该软件的开发环境，开发方案的的各种主要内部优势、劣势和外部的机会和威胁等，通过调查列举出来，并依照矩阵形式排列，然后用系统分析的思想，把各种因素相互匹配起来加以分析，选择最佳方案</a:t>
            </a:r>
          </a:p>
        </p:txBody>
      </p:sp>
      <p:sp>
        <p:nvSpPr>
          <p:cNvPr id="2" name="矩形 1"/>
          <p:cNvSpPr/>
          <p:nvPr/>
        </p:nvSpPr>
        <p:spPr>
          <a:xfrm>
            <a:off x="5868144" y="351385"/>
            <a:ext cx="1811714" cy="369332"/>
          </a:xfrm>
          <a:prstGeom prst="rect">
            <a:avLst/>
          </a:prstGeom>
        </p:spPr>
        <p:txBody>
          <a:bodyPr wrap="none">
            <a:spAutoFit/>
          </a:bodyPr>
          <a:lstStyle/>
          <a:p>
            <a:r>
              <a:rPr lang="zh-CN" altLang="zh-CN" b="1" dirty="0"/>
              <a:t>微信小程序开发</a:t>
            </a:r>
            <a:endParaRPr lang="zh-CN" altLang="zh-CN" dirty="0"/>
          </a:p>
        </p:txBody>
      </p:sp>
      <p:grpSp>
        <p:nvGrpSpPr>
          <p:cNvPr id="20" name="PA_淘宝店chenying0907 10"/>
          <p:cNvGrpSpPr>
            <a:grpSpLocks/>
          </p:cNvGrpSpPr>
          <p:nvPr>
            <p:custDataLst>
              <p:tags r:id="rId6"/>
            </p:custDataLst>
          </p:nvPr>
        </p:nvGrpSpPr>
        <p:grpSpPr bwMode="auto">
          <a:xfrm>
            <a:off x="91397" y="2931790"/>
            <a:ext cx="2896427" cy="1627302"/>
            <a:chOff x="0" y="0"/>
            <a:chExt cx="2724" cy="1835"/>
          </a:xfrm>
        </p:grpSpPr>
        <p:sp>
          <p:nvSpPr>
            <p:cNvPr id="21"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 name="Group 12"/>
            <p:cNvGrpSpPr>
              <a:grpSpLocks/>
            </p:cNvGrpSpPr>
            <p:nvPr/>
          </p:nvGrpSpPr>
          <p:grpSpPr bwMode="auto">
            <a:xfrm>
              <a:off x="240" y="0"/>
              <a:ext cx="2246" cy="1810"/>
              <a:chOff x="0" y="0"/>
              <a:chExt cx="2556" cy="1958"/>
            </a:xfrm>
          </p:grpSpPr>
          <p:pic>
            <p:nvPicPr>
              <p:cNvPr id="23"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3" name="表格 2"/>
          <p:cNvGraphicFramePr>
            <a:graphicFrameLocks noGrp="1"/>
          </p:cNvGraphicFramePr>
          <p:nvPr>
            <p:extLst>
              <p:ext uri="{D42A27DB-BD31-4B8C-83A1-F6EECF244321}">
                <p14:modId xmlns:p14="http://schemas.microsoft.com/office/powerpoint/2010/main" val="3910411137"/>
              </p:ext>
            </p:extLst>
          </p:nvPr>
        </p:nvGraphicFramePr>
        <p:xfrm>
          <a:off x="4716017" y="947155"/>
          <a:ext cx="4184196" cy="3568839"/>
        </p:xfrm>
        <a:graphic>
          <a:graphicData uri="http://schemas.openxmlformats.org/drawingml/2006/table">
            <a:tbl>
              <a:tblPr firstRow="1" firstCol="1" bandRow="1">
                <a:tableStyleId>{5C22544A-7EE6-4342-B048-85BDC9FD1C3A}</a:tableStyleId>
              </a:tblPr>
              <a:tblGrid>
                <a:gridCol w="1394732">
                  <a:extLst>
                    <a:ext uri="{9D8B030D-6E8A-4147-A177-3AD203B41FA5}">
                      <a16:colId xmlns:a16="http://schemas.microsoft.com/office/drawing/2014/main" val="3589791597"/>
                    </a:ext>
                  </a:extLst>
                </a:gridCol>
                <a:gridCol w="1394732">
                  <a:extLst>
                    <a:ext uri="{9D8B030D-6E8A-4147-A177-3AD203B41FA5}">
                      <a16:colId xmlns:a16="http://schemas.microsoft.com/office/drawing/2014/main" val="1229246865"/>
                    </a:ext>
                  </a:extLst>
                </a:gridCol>
                <a:gridCol w="1394732">
                  <a:extLst>
                    <a:ext uri="{9D8B030D-6E8A-4147-A177-3AD203B41FA5}">
                      <a16:colId xmlns:a16="http://schemas.microsoft.com/office/drawing/2014/main" val="2752438276"/>
                    </a:ext>
                  </a:extLst>
                </a:gridCol>
              </a:tblGrid>
              <a:tr h="1233254">
                <a:tc>
                  <a:txBody>
                    <a:bodyPr/>
                    <a:lstStyle/>
                    <a:p>
                      <a:pPr indent="267970" algn="just">
                        <a:spcAft>
                          <a:spcPts val="0"/>
                        </a:spcAft>
                      </a:pPr>
                      <a:r>
                        <a:rPr lang="en-US" sz="800" kern="100" dirty="0">
                          <a:solidFill>
                            <a:schemeClr val="tx1"/>
                          </a:solidFill>
                          <a:effectLst/>
                        </a:rPr>
                        <a:t>       </a:t>
                      </a:r>
                    </a:p>
                    <a:p>
                      <a:pPr indent="267970" algn="just">
                        <a:spcAft>
                          <a:spcPts val="0"/>
                        </a:spcAft>
                      </a:pPr>
                      <a:r>
                        <a:rPr lang="en-US" sz="800" kern="100" dirty="0">
                          <a:solidFill>
                            <a:schemeClr val="tx1"/>
                          </a:solidFill>
                          <a:effectLst/>
                        </a:rPr>
                        <a:t>  </a:t>
                      </a:r>
                      <a:r>
                        <a:rPr lang="zh-CN" sz="800" kern="100" dirty="0">
                          <a:solidFill>
                            <a:schemeClr val="tx1"/>
                          </a:solidFill>
                          <a:effectLst/>
                        </a:rPr>
                        <a:t>内部能力</a:t>
                      </a: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zh-CN" sz="800" kern="100" dirty="0">
                          <a:solidFill>
                            <a:schemeClr val="tx1"/>
                          </a:solidFill>
                          <a:effectLst/>
                        </a:rPr>
                        <a:t>外部</a:t>
                      </a:r>
                      <a:endParaRPr lang="en-US" altLang="zh-CN" sz="800" kern="100" dirty="0">
                        <a:solidFill>
                          <a:schemeClr val="tx1"/>
                        </a:solidFill>
                        <a:effectLst/>
                      </a:endParaRPr>
                    </a:p>
                    <a:p>
                      <a:pPr indent="267970" algn="just">
                        <a:spcAft>
                          <a:spcPts val="0"/>
                        </a:spcAft>
                      </a:pPr>
                      <a:r>
                        <a:rPr lang="zh-CN" sz="800" kern="100" dirty="0">
                          <a:solidFill>
                            <a:schemeClr val="tx1"/>
                          </a:solidFill>
                          <a:effectLst/>
                        </a:rPr>
                        <a:t>因素</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zh-CN" sz="800" kern="100">
                          <a:solidFill>
                            <a:schemeClr val="tx1"/>
                          </a:solidFill>
                          <a:effectLst/>
                        </a:rPr>
                        <a:t>优势</a:t>
                      </a:r>
                      <a:r>
                        <a:rPr lang="en-US" sz="800" kern="100">
                          <a:solidFill>
                            <a:schemeClr val="tx1"/>
                          </a:solidFill>
                          <a:effectLst/>
                        </a:rPr>
                        <a:t>(Strength)</a:t>
                      </a:r>
                      <a:endParaRPr lang="zh-CN" sz="800" kern="100">
                        <a:solidFill>
                          <a:schemeClr val="tx1"/>
                        </a:solidFill>
                        <a:effectLst/>
                      </a:endParaRPr>
                    </a:p>
                    <a:p>
                      <a:pPr indent="267970" algn="just">
                        <a:spcAft>
                          <a:spcPts val="0"/>
                        </a:spcAft>
                      </a:pPr>
                      <a:r>
                        <a:rPr lang="zh-CN" sz="800" kern="100">
                          <a:solidFill>
                            <a:schemeClr val="tx1"/>
                          </a:solidFill>
                          <a:effectLst/>
                        </a:rPr>
                        <a:t>依附于微信</a:t>
                      </a:r>
                    </a:p>
                    <a:p>
                      <a:pPr indent="267970" algn="just">
                        <a:spcAft>
                          <a:spcPts val="0"/>
                        </a:spcAft>
                      </a:pPr>
                      <a:r>
                        <a:rPr lang="zh-CN" sz="800" kern="100">
                          <a:solidFill>
                            <a:schemeClr val="tx1"/>
                          </a:solidFill>
                          <a:effectLst/>
                        </a:rPr>
                        <a:t>方便快速</a:t>
                      </a:r>
                    </a:p>
                    <a:p>
                      <a:pPr indent="267970" algn="just">
                        <a:spcAft>
                          <a:spcPts val="0"/>
                        </a:spcAft>
                      </a:pPr>
                      <a:r>
                        <a:rPr lang="zh-CN" sz="800" kern="100">
                          <a:solidFill>
                            <a:schemeClr val="tx1"/>
                          </a:solidFill>
                          <a:effectLst/>
                        </a:rPr>
                        <a:t>加入时间快</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zh-CN" sz="800" kern="100">
                          <a:solidFill>
                            <a:schemeClr val="tx1"/>
                          </a:solidFill>
                          <a:effectLst/>
                        </a:rPr>
                        <a:t>劣势</a:t>
                      </a:r>
                      <a:r>
                        <a:rPr lang="en-US" sz="800" kern="100">
                          <a:solidFill>
                            <a:schemeClr val="tx1"/>
                          </a:solidFill>
                          <a:effectLst/>
                        </a:rPr>
                        <a:t>(Weakness)</a:t>
                      </a:r>
                      <a:endParaRPr lang="zh-CN" sz="800" kern="100">
                        <a:solidFill>
                          <a:schemeClr val="tx1"/>
                        </a:solidFill>
                        <a:effectLst/>
                      </a:endParaRPr>
                    </a:p>
                    <a:p>
                      <a:pPr indent="267970" algn="just">
                        <a:spcAft>
                          <a:spcPts val="0"/>
                        </a:spcAft>
                      </a:pPr>
                      <a:r>
                        <a:rPr lang="zh-CN" sz="800" kern="100">
                          <a:solidFill>
                            <a:schemeClr val="tx1"/>
                          </a:solidFill>
                          <a:effectLst/>
                        </a:rPr>
                        <a:t>无法开发大型小程序</a:t>
                      </a:r>
                    </a:p>
                    <a:p>
                      <a:pPr indent="267970" algn="just">
                        <a:spcAft>
                          <a:spcPts val="0"/>
                        </a:spcAft>
                      </a:pPr>
                      <a:r>
                        <a:rPr lang="zh-CN" sz="800" kern="100">
                          <a:solidFill>
                            <a:schemeClr val="tx1"/>
                          </a:solidFill>
                          <a:effectLst/>
                        </a:rPr>
                        <a:t>受控于微信</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1450823371"/>
                  </a:ext>
                </a:extLst>
              </a:tr>
              <a:tr h="1045760">
                <a:tc>
                  <a:txBody>
                    <a:bodyPr/>
                    <a:lstStyle/>
                    <a:p>
                      <a:pPr indent="267970" algn="just">
                        <a:spcAft>
                          <a:spcPts val="0"/>
                        </a:spcAft>
                      </a:pPr>
                      <a:r>
                        <a:rPr lang="zh-CN" sz="800" kern="100">
                          <a:solidFill>
                            <a:schemeClr val="tx1"/>
                          </a:solidFill>
                          <a:effectLst/>
                        </a:rPr>
                        <a:t>机会</a:t>
                      </a:r>
                      <a:r>
                        <a:rPr lang="en-US" sz="800" kern="100">
                          <a:solidFill>
                            <a:schemeClr val="tx1"/>
                          </a:solidFill>
                          <a:effectLst/>
                        </a:rPr>
                        <a:t>(Opportunities)</a:t>
                      </a:r>
                      <a:endParaRPr lang="zh-CN" sz="800" kern="100">
                        <a:solidFill>
                          <a:schemeClr val="tx1"/>
                        </a:solidFill>
                        <a:effectLst/>
                      </a:endParaRPr>
                    </a:p>
                    <a:p>
                      <a:pPr indent="267970" algn="just">
                        <a:spcAft>
                          <a:spcPts val="0"/>
                        </a:spcAft>
                      </a:pPr>
                      <a:r>
                        <a:rPr lang="zh-CN" sz="800" kern="100">
                          <a:solidFill>
                            <a:schemeClr val="tx1"/>
                          </a:solidFill>
                          <a:effectLst/>
                        </a:rPr>
                        <a:t>微信流量优势</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SO</a:t>
                      </a:r>
                      <a:endParaRPr lang="zh-CN" sz="800" kern="100">
                        <a:solidFill>
                          <a:schemeClr val="tx1"/>
                        </a:solidFill>
                        <a:effectLst/>
                      </a:endParaRPr>
                    </a:p>
                    <a:p>
                      <a:pPr indent="267970" algn="just">
                        <a:spcAft>
                          <a:spcPts val="0"/>
                        </a:spcAft>
                      </a:pPr>
                      <a:r>
                        <a:rPr lang="zh-CN" sz="800" kern="100">
                          <a:solidFill>
                            <a:schemeClr val="tx1"/>
                          </a:solidFill>
                          <a:effectLst/>
                        </a:rPr>
                        <a:t>可以实现跨平台的功能，同时借助微信的大量用户基础进行宣传</a:t>
                      </a:r>
                    </a:p>
                    <a:p>
                      <a:pPr indent="267970" algn="just">
                        <a:spcAft>
                          <a:spcPts val="0"/>
                        </a:spcAft>
                      </a:pPr>
                      <a:r>
                        <a:rPr lang="en-US" sz="800" kern="100">
                          <a:solidFill>
                            <a:schemeClr val="tx1"/>
                          </a:solidFill>
                          <a:effectLst/>
                        </a:rPr>
                        <a:t> </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WO</a:t>
                      </a:r>
                      <a:endParaRPr lang="zh-CN" sz="800" kern="100">
                        <a:solidFill>
                          <a:schemeClr val="tx1"/>
                        </a:solidFill>
                        <a:effectLst/>
                      </a:endParaRPr>
                    </a:p>
                    <a:p>
                      <a:pPr indent="267970" algn="just">
                        <a:spcAft>
                          <a:spcPts val="0"/>
                        </a:spcAft>
                      </a:pPr>
                      <a:r>
                        <a:rPr lang="zh-CN" sz="800" kern="100">
                          <a:solidFill>
                            <a:schemeClr val="tx1"/>
                          </a:solidFill>
                          <a:effectLst/>
                        </a:rPr>
                        <a:t>适应微信小程序的开发环境，缩减项目保证项目大小</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1626439260"/>
                  </a:ext>
                </a:extLst>
              </a:tr>
              <a:tr h="1289825">
                <a:tc>
                  <a:txBody>
                    <a:bodyPr/>
                    <a:lstStyle/>
                    <a:p>
                      <a:pPr indent="267970" algn="just">
                        <a:spcAft>
                          <a:spcPts val="0"/>
                        </a:spcAft>
                      </a:pPr>
                      <a:r>
                        <a:rPr lang="zh-CN" sz="800" kern="100">
                          <a:solidFill>
                            <a:schemeClr val="tx1"/>
                          </a:solidFill>
                          <a:effectLst/>
                        </a:rPr>
                        <a:t>风险</a:t>
                      </a:r>
                      <a:r>
                        <a:rPr lang="en-US" sz="800" kern="100">
                          <a:solidFill>
                            <a:schemeClr val="tx1"/>
                          </a:solidFill>
                          <a:effectLst/>
                        </a:rPr>
                        <a:t>(Threats)</a:t>
                      </a:r>
                      <a:endParaRPr lang="zh-CN" sz="800" kern="100">
                        <a:solidFill>
                          <a:schemeClr val="tx1"/>
                        </a:solidFill>
                        <a:effectLst/>
                      </a:endParaRPr>
                    </a:p>
                    <a:p>
                      <a:pPr indent="267970" algn="just">
                        <a:spcAft>
                          <a:spcPts val="0"/>
                        </a:spcAft>
                      </a:pPr>
                      <a:r>
                        <a:rPr lang="zh-CN" sz="800" kern="100">
                          <a:solidFill>
                            <a:schemeClr val="tx1"/>
                          </a:solidFill>
                          <a:effectLst/>
                        </a:rPr>
                        <a:t>技术限制较多</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ST</a:t>
                      </a:r>
                      <a:endParaRPr lang="zh-CN" sz="800" kern="100">
                        <a:solidFill>
                          <a:schemeClr val="tx1"/>
                        </a:solidFill>
                        <a:effectLst/>
                      </a:endParaRPr>
                    </a:p>
                    <a:p>
                      <a:pPr indent="267970" algn="just">
                        <a:spcAft>
                          <a:spcPts val="0"/>
                        </a:spcAft>
                      </a:pPr>
                      <a:r>
                        <a:rPr lang="zh-CN" sz="800" kern="100">
                          <a:solidFill>
                            <a:schemeClr val="tx1"/>
                          </a:solidFill>
                          <a:effectLst/>
                        </a:rPr>
                        <a:t>在实现一些具体复杂的功能时需要简化</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dirty="0">
                          <a:solidFill>
                            <a:schemeClr val="tx1"/>
                          </a:solidFill>
                          <a:effectLst/>
                        </a:rPr>
                        <a:t>WT</a:t>
                      </a:r>
                      <a:endParaRPr lang="zh-CN" sz="800" kern="100" dirty="0">
                        <a:solidFill>
                          <a:schemeClr val="tx1"/>
                        </a:solidFill>
                        <a:effectLst/>
                      </a:endParaRPr>
                    </a:p>
                    <a:p>
                      <a:pPr indent="267970" algn="just">
                        <a:spcAft>
                          <a:spcPts val="0"/>
                        </a:spcAft>
                      </a:pPr>
                      <a:r>
                        <a:rPr lang="zh-CN" sz="800" kern="100" dirty="0">
                          <a:solidFill>
                            <a:schemeClr val="tx1"/>
                          </a:solidFill>
                          <a:effectLst/>
                        </a:rPr>
                        <a:t>正确面对风险，规避问题，稳定用户使用量。</a:t>
                      </a: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2606104783"/>
                  </a:ext>
                </a:extLst>
              </a:tr>
            </a:tbl>
          </a:graphicData>
        </a:graphic>
      </p:graphicFrame>
      <p:sp>
        <p:nvSpPr>
          <p:cNvPr id="4" name="AutoShape 1"/>
          <p:cNvSpPr>
            <a:spLocks noChangeShapeType="1"/>
          </p:cNvSpPr>
          <p:nvPr/>
        </p:nvSpPr>
        <p:spPr bwMode="auto">
          <a:xfrm>
            <a:off x="4716017" y="947155"/>
            <a:ext cx="1368151" cy="126455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0832984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8"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59791"/>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可选的方案</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220096"/>
            <a:ext cx="2286000" cy="1546577"/>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原有方案的优缺点、局限性及存在的问题</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可重用的系统，与要求之间的差距</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可选择的系统方案</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选择最终方案的准则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5039980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1" name="PA_椭圆 27"/>
          <p:cNvSpPr>
            <a:spLocks noChangeArrowheads="1"/>
          </p:cNvSpPr>
          <p:nvPr>
            <p:custDataLst>
              <p:tags r:id="rId1"/>
            </p:custDataLst>
          </p:nvPr>
        </p:nvSpPr>
        <p:spPr bwMode="auto">
          <a:xfrm>
            <a:off x="4268788" y="1434907"/>
            <a:ext cx="590550" cy="587556"/>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1292" name="PA_椭圆 28"/>
          <p:cNvSpPr>
            <a:spLocks noChangeArrowheads="1"/>
          </p:cNvSpPr>
          <p:nvPr>
            <p:custDataLst>
              <p:tags r:id="rId2"/>
            </p:custDataLst>
          </p:nvPr>
        </p:nvSpPr>
        <p:spPr bwMode="auto">
          <a:xfrm>
            <a:off x="4268788" y="2321006"/>
            <a:ext cx="590550" cy="58914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3" name="PA_椭圆 29"/>
          <p:cNvSpPr>
            <a:spLocks noChangeArrowheads="1"/>
          </p:cNvSpPr>
          <p:nvPr>
            <p:custDataLst>
              <p:tags r:id="rId3"/>
            </p:custDataLst>
          </p:nvPr>
        </p:nvSpPr>
        <p:spPr bwMode="auto">
          <a:xfrm>
            <a:off x="4268788" y="3208692"/>
            <a:ext cx="590550" cy="589144"/>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4" name="PA_椭圆 30"/>
          <p:cNvSpPr>
            <a:spLocks noChangeArrowheads="1"/>
          </p:cNvSpPr>
          <p:nvPr>
            <p:custDataLst>
              <p:tags r:id="rId4"/>
            </p:custDataLst>
          </p:nvPr>
        </p:nvSpPr>
        <p:spPr bwMode="auto">
          <a:xfrm>
            <a:off x="4268788" y="4096378"/>
            <a:ext cx="590550" cy="58914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5" name="PA_任意多边形 31"/>
          <p:cNvSpPr>
            <a:spLocks/>
          </p:cNvSpPr>
          <p:nvPr>
            <p:custDataLst>
              <p:tags r:id="rId5"/>
            </p:custDataLst>
          </p:nvPr>
        </p:nvSpPr>
        <p:spPr bwMode="auto">
          <a:xfrm>
            <a:off x="4057651" y="1223705"/>
            <a:ext cx="1012825" cy="367302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chemeClr val="bg1">
              <a:lumMod val="95000"/>
            </a:schemeClr>
          </a:solidFill>
          <a:ln>
            <a:noFill/>
          </a:ln>
        </p:spPr>
        <p:txBody>
          <a:bodyPr/>
          <a:lstStyle/>
          <a:p>
            <a:endParaRPr lang="zh-CN" altLang="en-US"/>
          </a:p>
        </p:txBody>
      </p:sp>
      <p:sp>
        <p:nvSpPr>
          <p:cNvPr id="11296" name="PA_任意多边形 32"/>
          <p:cNvSpPr>
            <a:spLocks/>
          </p:cNvSpPr>
          <p:nvPr>
            <p:custDataLst>
              <p:tags r:id="rId6"/>
            </p:custDataLst>
          </p:nvPr>
        </p:nvSpPr>
        <p:spPr bwMode="auto">
          <a:xfrm>
            <a:off x="4968876" y="1531775"/>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bg1">
              <a:lumMod val="85000"/>
            </a:schemeClr>
          </a:solidFill>
          <a:ln>
            <a:noFill/>
          </a:ln>
        </p:spPr>
        <p:txBody>
          <a:bodyPr/>
          <a:lstStyle/>
          <a:p>
            <a:endParaRPr lang="zh-CN" altLang="en-US"/>
          </a:p>
        </p:txBody>
      </p:sp>
      <p:sp>
        <p:nvSpPr>
          <p:cNvPr id="11297" name="PA_任意多边形 33"/>
          <p:cNvSpPr>
            <a:spLocks/>
          </p:cNvSpPr>
          <p:nvPr>
            <p:custDataLst>
              <p:tags r:id="rId7"/>
            </p:custDataLst>
          </p:nvPr>
        </p:nvSpPr>
        <p:spPr bwMode="auto">
          <a:xfrm>
            <a:off x="3906839" y="2416285"/>
            <a:ext cx="268287" cy="398586"/>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chemeClr val="bg1">
              <a:lumMod val="85000"/>
            </a:schemeClr>
          </a:solidFill>
          <a:ln>
            <a:noFill/>
          </a:ln>
        </p:spPr>
        <p:txBody>
          <a:bodyPr/>
          <a:lstStyle/>
          <a:p>
            <a:endParaRPr lang="zh-CN" altLang="en-US"/>
          </a:p>
        </p:txBody>
      </p:sp>
      <p:sp>
        <p:nvSpPr>
          <p:cNvPr id="11298" name="PA_任意多边形 34"/>
          <p:cNvSpPr>
            <a:spLocks/>
          </p:cNvSpPr>
          <p:nvPr>
            <p:custDataLst>
              <p:tags r:id="rId8"/>
            </p:custDataLst>
          </p:nvPr>
        </p:nvSpPr>
        <p:spPr bwMode="auto">
          <a:xfrm>
            <a:off x="3906839" y="4191658"/>
            <a:ext cx="268287" cy="398586"/>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chemeClr val="bg1">
              <a:lumMod val="85000"/>
            </a:schemeClr>
          </a:solidFill>
          <a:ln>
            <a:noFill/>
          </a:ln>
        </p:spPr>
        <p:txBody>
          <a:bodyPr/>
          <a:lstStyle/>
          <a:p>
            <a:endParaRPr lang="zh-CN" altLang="en-US"/>
          </a:p>
        </p:txBody>
      </p:sp>
      <p:sp>
        <p:nvSpPr>
          <p:cNvPr id="11299" name="PA_任意多边形 35"/>
          <p:cNvSpPr>
            <a:spLocks/>
          </p:cNvSpPr>
          <p:nvPr>
            <p:custDataLst>
              <p:tags r:id="rId9"/>
            </p:custDataLst>
          </p:nvPr>
        </p:nvSpPr>
        <p:spPr bwMode="auto">
          <a:xfrm>
            <a:off x="4968876" y="3303971"/>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bg1">
              <a:lumMod val="85000"/>
            </a:schemeClr>
          </a:solidFill>
          <a:ln>
            <a:noFill/>
          </a:ln>
        </p:spPr>
        <p:txBody>
          <a:bodyPr/>
          <a:lstStyle/>
          <a:p>
            <a:endParaRPr lang="zh-CN" altLang="en-US"/>
          </a:p>
        </p:txBody>
      </p:sp>
      <p:grpSp>
        <p:nvGrpSpPr>
          <p:cNvPr id="11314" name="PA_淘宝店chenying0907 50"/>
          <p:cNvGrpSpPr>
            <a:grpSpLocks/>
          </p:cNvGrpSpPr>
          <p:nvPr>
            <p:custDataLst>
              <p:tags r:id="rId10"/>
            </p:custDataLst>
          </p:nvPr>
        </p:nvGrpSpPr>
        <p:grpSpPr bwMode="auto">
          <a:xfrm>
            <a:off x="4459288" y="2508388"/>
            <a:ext cx="227012" cy="215967"/>
            <a:chOff x="2809" y="1408"/>
            <a:chExt cx="143" cy="136"/>
          </a:xfrm>
        </p:grpSpPr>
        <p:sp>
          <p:nvSpPr>
            <p:cNvPr id="11300" name="淘宝店chenying0907 36"/>
            <p:cNvSpPr>
              <a:spLocks/>
            </p:cNvSpPr>
            <p:nvPr/>
          </p:nvSpPr>
          <p:spPr bwMode="auto">
            <a:xfrm>
              <a:off x="2884" y="1457"/>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1" name="淘宝店chenying0907 37"/>
            <p:cNvSpPr>
              <a:spLocks noEditPoints="1"/>
            </p:cNvSpPr>
            <p:nvPr/>
          </p:nvSpPr>
          <p:spPr bwMode="auto">
            <a:xfrm>
              <a:off x="2809" y="1408"/>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3" name="PA_淘宝店chenying0907 49"/>
          <p:cNvGrpSpPr>
            <a:grpSpLocks/>
          </p:cNvGrpSpPr>
          <p:nvPr>
            <p:custDataLst>
              <p:tags r:id="rId11"/>
            </p:custDataLst>
          </p:nvPr>
        </p:nvGrpSpPr>
        <p:grpSpPr bwMode="auto">
          <a:xfrm>
            <a:off x="4476751" y="1603234"/>
            <a:ext cx="195263" cy="268371"/>
            <a:chOff x="2820" y="838"/>
            <a:chExt cx="123" cy="169"/>
          </a:xfrm>
        </p:grpSpPr>
        <p:sp>
          <p:nvSpPr>
            <p:cNvPr id="11302" name="淘宝店chenying0907 38"/>
            <p:cNvSpPr>
              <a:spLocks noEditPoints="1"/>
            </p:cNvSpPr>
            <p:nvPr/>
          </p:nvSpPr>
          <p:spPr bwMode="auto">
            <a:xfrm>
              <a:off x="2841" y="856"/>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3" name="淘宝店chenying0907 39"/>
            <p:cNvSpPr>
              <a:spLocks noEditPoints="1"/>
            </p:cNvSpPr>
            <p:nvPr/>
          </p:nvSpPr>
          <p:spPr bwMode="auto">
            <a:xfrm>
              <a:off x="2860" y="887"/>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4" name="淘宝店chenying0907 40"/>
            <p:cNvSpPr>
              <a:spLocks noEditPoints="1"/>
            </p:cNvSpPr>
            <p:nvPr/>
          </p:nvSpPr>
          <p:spPr bwMode="auto">
            <a:xfrm>
              <a:off x="2820" y="955"/>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5" name="淘宝店chenying0907 41"/>
            <p:cNvSpPr>
              <a:spLocks/>
            </p:cNvSpPr>
            <p:nvPr/>
          </p:nvSpPr>
          <p:spPr bwMode="auto">
            <a:xfrm>
              <a:off x="2823" y="838"/>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5" name="PA_淘宝店chenying0907 51"/>
          <p:cNvGrpSpPr>
            <a:grpSpLocks/>
          </p:cNvGrpSpPr>
          <p:nvPr>
            <p:custDataLst>
              <p:tags r:id="rId12"/>
            </p:custDataLst>
          </p:nvPr>
        </p:nvGrpSpPr>
        <p:grpSpPr bwMode="auto">
          <a:xfrm>
            <a:off x="4446588" y="3416719"/>
            <a:ext cx="215900" cy="174679"/>
            <a:chOff x="2801" y="1980"/>
            <a:chExt cx="136" cy="110"/>
          </a:xfrm>
        </p:grpSpPr>
        <p:sp>
          <p:nvSpPr>
            <p:cNvPr id="11306" name="淘宝店chenying0907 42"/>
            <p:cNvSpPr>
              <a:spLocks noEditPoints="1"/>
            </p:cNvSpPr>
            <p:nvPr/>
          </p:nvSpPr>
          <p:spPr bwMode="auto">
            <a:xfrm>
              <a:off x="2801" y="201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7" name="淘宝店chenying0907 43"/>
            <p:cNvSpPr>
              <a:spLocks/>
            </p:cNvSpPr>
            <p:nvPr/>
          </p:nvSpPr>
          <p:spPr bwMode="auto">
            <a:xfrm>
              <a:off x="2801" y="198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6" name="PA_淘宝店chenying0907 52"/>
          <p:cNvGrpSpPr>
            <a:grpSpLocks/>
          </p:cNvGrpSpPr>
          <p:nvPr>
            <p:custDataLst>
              <p:tags r:id="rId13"/>
            </p:custDataLst>
          </p:nvPr>
        </p:nvGrpSpPr>
        <p:grpSpPr bwMode="auto">
          <a:xfrm>
            <a:off x="4491038" y="4269470"/>
            <a:ext cx="177800" cy="242962"/>
            <a:chOff x="2829" y="2517"/>
            <a:chExt cx="112" cy="153"/>
          </a:xfrm>
        </p:grpSpPr>
        <p:sp>
          <p:nvSpPr>
            <p:cNvPr id="11308" name="淘宝店chenying0907 44"/>
            <p:cNvSpPr>
              <a:spLocks noEditPoints="1"/>
            </p:cNvSpPr>
            <p:nvPr/>
          </p:nvSpPr>
          <p:spPr bwMode="auto">
            <a:xfrm>
              <a:off x="2829" y="2517"/>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9" name="Rectangle 45"/>
            <p:cNvSpPr>
              <a:spLocks noChangeArrowheads="1"/>
            </p:cNvSpPr>
            <p:nvPr/>
          </p:nvSpPr>
          <p:spPr bwMode="auto">
            <a:xfrm>
              <a:off x="2850" y="2557"/>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0" name="Rectangle 46"/>
            <p:cNvSpPr>
              <a:spLocks noChangeArrowheads="1"/>
            </p:cNvSpPr>
            <p:nvPr/>
          </p:nvSpPr>
          <p:spPr bwMode="auto">
            <a:xfrm>
              <a:off x="2850" y="2579"/>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1" name="Rectangle 47"/>
            <p:cNvSpPr>
              <a:spLocks noChangeArrowheads="1"/>
            </p:cNvSpPr>
            <p:nvPr/>
          </p:nvSpPr>
          <p:spPr bwMode="auto">
            <a:xfrm>
              <a:off x="2850" y="2602"/>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2" name="Rectangle 48"/>
            <p:cNvSpPr>
              <a:spLocks noChangeArrowheads="1"/>
            </p:cNvSpPr>
            <p:nvPr/>
          </p:nvSpPr>
          <p:spPr bwMode="auto">
            <a:xfrm>
              <a:off x="2850" y="262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1317" name="PA_淘宝店chenying0907 53"/>
          <p:cNvSpPr>
            <a:spLocks noChangeArrowheads="1"/>
          </p:cNvSpPr>
          <p:nvPr>
            <p:custDataLst>
              <p:tags r:id="rId14"/>
            </p:custDataLst>
          </p:nvPr>
        </p:nvSpPr>
        <p:spPr bwMode="auto">
          <a:xfrm>
            <a:off x="5435600" y="1436495"/>
            <a:ext cx="2952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原方案</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itchFamily="34" charset="0"/>
              <a:buNone/>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原本使用</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进行编写</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，建立类似于论坛的结构发布约球贴子，进行约球。</a:t>
            </a:r>
          </a:p>
        </p:txBody>
      </p:sp>
      <p:sp>
        <p:nvSpPr>
          <p:cNvPr id="11318" name="PA_淘宝店chenying0907 54"/>
          <p:cNvSpPr>
            <a:spLocks noChangeArrowheads="1"/>
          </p:cNvSpPr>
          <p:nvPr>
            <p:custDataLst>
              <p:tags r:id="rId15"/>
            </p:custDataLst>
          </p:nvPr>
        </p:nvSpPr>
        <p:spPr bwMode="auto">
          <a:xfrm>
            <a:off x="5435600" y="3207103"/>
            <a:ext cx="2952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缺点</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不够人性化，不能吸引用户，同时开发具有较高难度</a:t>
            </a:r>
          </a:p>
        </p:txBody>
      </p:sp>
      <p:sp>
        <p:nvSpPr>
          <p:cNvPr id="11319" name="PA_淘宝店chenying0907 55"/>
          <p:cNvSpPr>
            <a:spLocks noChangeArrowheads="1"/>
          </p:cNvSpPr>
          <p:nvPr>
            <p:custDataLst>
              <p:tags r:id="rId16"/>
            </p:custDataLst>
          </p:nvPr>
        </p:nvSpPr>
        <p:spPr bwMode="auto">
          <a:xfrm>
            <a:off x="773113" y="2333709"/>
            <a:ext cx="295275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优点</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lnSpc>
                <a:spcPct val="120000"/>
              </a:lnSpc>
              <a:buFont typeface="Arial" pitchFamily="34" charset="0"/>
              <a:buNone/>
            </a:pPr>
            <a:r>
              <a:rPr lang="zh-CN" altLang="zh-CN" sz="1050" dirty="0"/>
              <a:t>能够满足基本需求</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20" name="PA_淘宝店chenying0907 56"/>
          <p:cNvSpPr>
            <a:spLocks noChangeArrowheads="1"/>
          </p:cNvSpPr>
          <p:nvPr>
            <p:custDataLst>
              <p:tags r:id="rId17"/>
            </p:custDataLst>
          </p:nvPr>
        </p:nvSpPr>
        <p:spPr bwMode="auto">
          <a:xfrm>
            <a:off x="860427" y="3896299"/>
            <a:ext cx="29527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局限性及存在的问题</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lnSpc>
                <a:spcPct val="120000"/>
              </a:lnSpc>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需要学习较庞大的</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知识体系，而同时学生开发小组的时间并不充裕</a:t>
            </a:r>
          </a:p>
          <a:p>
            <a:pPr algn="r">
              <a:lnSpc>
                <a:spcPct val="120000"/>
              </a:lnSpc>
              <a:buFont typeface="Arial"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	论坛的方式吸引度不高</a:t>
            </a:r>
          </a:p>
          <a:p>
            <a:pPr algn="r">
              <a:lnSpc>
                <a:spcPct val="120000"/>
              </a:lnSpc>
              <a:buFont typeface="Arial"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    很难实现跨平台的功能，只能在安卓机上进行运行。</a:t>
            </a:r>
          </a:p>
          <a:p>
            <a:pPr algn="r">
              <a:lnSpc>
                <a:spcPct val="120000"/>
              </a:lnSpc>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2" name="PA_淘宝店chenying0907 51"/>
          <p:cNvGrpSpPr/>
          <p:nvPr>
            <p:custDataLst>
              <p:tags r:id="rId18"/>
            </p:custDataLst>
          </p:nvPr>
        </p:nvGrpSpPr>
        <p:grpSpPr>
          <a:xfrm>
            <a:off x="-9190" y="0"/>
            <a:ext cx="620750" cy="791858"/>
            <a:chOff x="0" y="-21236"/>
            <a:chExt cx="3311527" cy="4224338"/>
          </a:xfrm>
        </p:grpSpPr>
        <p:sp>
          <p:nvSpPr>
            <p:cNvPr id="53"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6" name="PA_文本框 4"/>
          <p:cNvSpPr txBox="1">
            <a:spLocks noChangeArrowheads="1"/>
          </p:cNvSpPr>
          <p:nvPr>
            <p:custDataLst>
              <p:tags r:id="rId19"/>
            </p:custDataLst>
          </p:nvPr>
        </p:nvSpPr>
        <p:spPr bwMode="auto">
          <a:xfrm>
            <a:off x="535359" y="184337"/>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原有方案的优缺点、局限性及存在的问题</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7" name="PA_文本框 5"/>
          <p:cNvSpPr txBox="1">
            <a:spLocks noChangeArrowheads="1"/>
          </p:cNvSpPr>
          <p:nvPr>
            <p:custDataLst>
              <p:tags r:id="rId20"/>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410974409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91"/>
                                        </p:tgtEl>
                                        <p:attrNameLst>
                                          <p:attrName>style.visibility</p:attrName>
                                        </p:attrNameLst>
                                      </p:cBhvr>
                                      <p:to>
                                        <p:strVal val="visible"/>
                                      </p:to>
                                    </p:set>
                                    <p:animEffect transition="in" filter="fade">
                                      <p:cBhvr>
                                        <p:cTn id="7" dur="500"/>
                                        <p:tgtEl>
                                          <p:spTgt spid="1129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292"/>
                                        </p:tgtEl>
                                        <p:attrNameLst>
                                          <p:attrName>style.visibility</p:attrName>
                                        </p:attrNameLst>
                                      </p:cBhvr>
                                      <p:to>
                                        <p:strVal val="visible"/>
                                      </p:to>
                                    </p:set>
                                    <p:animEffect transition="in" filter="fade">
                                      <p:cBhvr>
                                        <p:cTn id="10" dur="500"/>
                                        <p:tgtEl>
                                          <p:spTgt spid="1129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1293"/>
                                        </p:tgtEl>
                                        <p:attrNameLst>
                                          <p:attrName>style.visibility</p:attrName>
                                        </p:attrNameLst>
                                      </p:cBhvr>
                                      <p:to>
                                        <p:strVal val="visible"/>
                                      </p:to>
                                    </p:set>
                                    <p:animEffect transition="in" filter="fade">
                                      <p:cBhvr>
                                        <p:cTn id="13" dur="500"/>
                                        <p:tgtEl>
                                          <p:spTgt spid="1129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1294"/>
                                        </p:tgtEl>
                                        <p:attrNameLst>
                                          <p:attrName>style.visibility</p:attrName>
                                        </p:attrNameLst>
                                      </p:cBhvr>
                                      <p:to>
                                        <p:strVal val="visible"/>
                                      </p:to>
                                    </p:set>
                                    <p:animEffect transition="in" filter="fade">
                                      <p:cBhvr>
                                        <p:cTn id="16" dur="500"/>
                                        <p:tgtEl>
                                          <p:spTgt spid="1129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1295"/>
                                        </p:tgtEl>
                                        <p:attrNameLst>
                                          <p:attrName>style.visibility</p:attrName>
                                        </p:attrNameLst>
                                      </p:cBhvr>
                                      <p:to>
                                        <p:strVal val="visible"/>
                                      </p:to>
                                    </p:set>
                                    <p:animEffect transition="in" filter="fade">
                                      <p:cBhvr>
                                        <p:cTn id="19" dur="500"/>
                                        <p:tgtEl>
                                          <p:spTgt spid="1129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1296"/>
                                        </p:tgtEl>
                                        <p:attrNameLst>
                                          <p:attrName>style.visibility</p:attrName>
                                        </p:attrNameLst>
                                      </p:cBhvr>
                                      <p:to>
                                        <p:strVal val="visible"/>
                                      </p:to>
                                    </p:set>
                                    <p:animEffect transition="in" filter="fade">
                                      <p:cBhvr>
                                        <p:cTn id="22" dur="500"/>
                                        <p:tgtEl>
                                          <p:spTgt spid="1129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1297"/>
                                        </p:tgtEl>
                                        <p:attrNameLst>
                                          <p:attrName>style.visibility</p:attrName>
                                        </p:attrNameLst>
                                      </p:cBhvr>
                                      <p:to>
                                        <p:strVal val="visible"/>
                                      </p:to>
                                    </p:set>
                                    <p:animEffect transition="in" filter="fade">
                                      <p:cBhvr>
                                        <p:cTn id="25" dur="500"/>
                                        <p:tgtEl>
                                          <p:spTgt spid="1129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1298"/>
                                        </p:tgtEl>
                                        <p:attrNameLst>
                                          <p:attrName>style.visibility</p:attrName>
                                        </p:attrNameLst>
                                      </p:cBhvr>
                                      <p:to>
                                        <p:strVal val="visible"/>
                                      </p:to>
                                    </p:set>
                                    <p:animEffect transition="in" filter="fade">
                                      <p:cBhvr>
                                        <p:cTn id="28" dur="500"/>
                                        <p:tgtEl>
                                          <p:spTgt spid="11298"/>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1299"/>
                                        </p:tgtEl>
                                        <p:attrNameLst>
                                          <p:attrName>style.visibility</p:attrName>
                                        </p:attrNameLst>
                                      </p:cBhvr>
                                      <p:to>
                                        <p:strVal val="visible"/>
                                      </p:to>
                                    </p:set>
                                    <p:animEffect transition="in" filter="fade">
                                      <p:cBhvr>
                                        <p:cTn id="31" dur="500"/>
                                        <p:tgtEl>
                                          <p:spTgt spid="112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314"/>
                                        </p:tgtEl>
                                        <p:attrNameLst>
                                          <p:attrName>style.visibility</p:attrName>
                                        </p:attrNameLst>
                                      </p:cBhvr>
                                      <p:to>
                                        <p:strVal val="visible"/>
                                      </p:to>
                                    </p:set>
                                    <p:animEffect transition="in" filter="fade">
                                      <p:cBhvr>
                                        <p:cTn id="36" dur="500"/>
                                        <p:tgtEl>
                                          <p:spTgt spid="11314"/>
                                        </p:tgtEl>
                                      </p:cBhvr>
                                    </p:animEffect>
                                  </p:childTnLst>
                                </p:cTn>
                              </p:par>
                              <p:par>
                                <p:cTn id="37" presetID="10" presetClass="entr" presetSubtype="0" fill="hold" nodeType="withEffect">
                                  <p:stCondLst>
                                    <p:cond delay="300"/>
                                  </p:stCondLst>
                                  <p:childTnLst>
                                    <p:set>
                                      <p:cBhvr>
                                        <p:cTn id="38" dur="1" fill="hold">
                                          <p:stCondLst>
                                            <p:cond delay="0"/>
                                          </p:stCondLst>
                                        </p:cTn>
                                        <p:tgtEl>
                                          <p:spTgt spid="11313"/>
                                        </p:tgtEl>
                                        <p:attrNameLst>
                                          <p:attrName>style.visibility</p:attrName>
                                        </p:attrNameLst>
                                      </p:cBhvr>
                                      <p:to>
                                        <p:strVal val="visible"/>
                                      </p:to>
                                    </p:set>
                                    <p:animEffect transition="in" filter="fade">
                                      <p:cBhvr>
                                        <p:cTn id="39" dur="500"/>
                                        <p:tgtEl>
                                          <p:spTgt spid="11313"/>
                                        </p:tgtEl>
                                      </p:cBhvr>
                                    </p:animEffect>
                                  </p:childTnLst>
                                </p:cTn>
                              </p:par>
                              <p:par>
                                <p:cTn id="40" presetID="10" presetClass="entr" presetSubtype="0" fill="hold" nodeType="withEffect">
                                  <p:stCondLst>
                                    <p:cond delay="600"/>
                                  </p:stCondLst>
                                  <p:childTnLst>
                                    <p:set>
                                      <p:cBhvr>
                                        <p:cTn id="41" dur="1" fill="hold">
                                          <p:stCondLst>
                                            <p:cond delay="0"/>
                                          </p:stCondLst>
                                        </p:cTn>
                                        <p:tgtEl>
                                          <p:spTgt spid="11315"/>
                                        </p:tgtEl>
                                        <p:attrNameLst>
                                          <p:attrName>style.visibility</p:attrName>
                                        </p:attrNameLst>
                                      </p:cBhvr>
                                      <p:to>
                                        <p:strVal val="visible"/>
                                      </p:to>
                                    </p:set>
                                    <p:animEffect transition="in" filter="fade">
                                      <p:cBhvr>
                                        <p:cTn id="42" dur="500"/>
                                        <p:tgtEl>
                                          <p:spTgt spid="11315"/>
                                        </p:tgtEl>
                                      </p:cBhvr>
                                    </p:animEffect>
                                  </p:childTnLst>
                                </p:cTn>
                              </p:par>
                              <p:par>
                                <p:cTn id="43" presetID="10" presetClass="entr" presetSubtype="0" fill="hold" nodeType="withEffect">
                                  <p:stCondLst>
                                    <p:cond delay="900"/>
                                  </p:stCondLst>
                                  <p:childTnLst>
                                    <p:set>
                                      <p:cBhvr>
                                        <p:cTn id="44" dur="1" fill="hold">
                                          <p:stCondLst>
                                            <p:cond delay="0"/>
                                          </p:stCondLst>
                                        </p:cTn>
                                        <p:tgtEl>
                                          <p:spTgt spid="11316"/>
                                        </p:tgtEl>
                                        <p:attrNameLst>
                                          <p:attrName>style.visibility</p:attrName>
                                        </p:attrNameLst>
                                      </p:cBhvr>
                                      <p:to>
                                        <p:strVal val="visible"/>
                                      </p:to>
                                    </p:set>
                                    <p:animEffect transition="in" filter="fade">
                                      <p:cBhvr>
                                        <p:cTn id="45" dur="500"/>
                                        <p:tgtEl>
                                          <p:spTgt spid="1131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1317"/>
                                        </p:tgtEl>
                                        <p:attrNameLst>
                                          <p:attrName>style.visibility</p:attrName>
                                        </p:attrNameLst>
                                      </p:cBhvr>
                                      <p:to>
                                        <p:strVal val="visible"/>
                                      </p:to>
                                    </p:set>
                                    <p:animEffect transition="in" filter="fade">
                                      <p:cBhvr>
                                        <p:cTn id="48" dur="500"/>
                                        <p:tgtEl>
                                          <p:spTgt spid="11317"/>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1318"/>
                                        </p:tgtEl>
                                        <p:attrNameLst>
                                          <p:attrName>style.visibility</p:attrName>
                                        </p:attrNameLst>
                                      </p:cBhvr>
                                      <p:to>
                                        <p:strVal val="visible"/>
                                      </p:to>
                                    </p:set>
                                    <p:animEffect transition="in" filter="fade">
                                      <p:cBhvr>
                                        <p:cTn id="51" dur="500"/>
                                        <p:tgtEl>
                                          <p:spTgt spid="11318"/>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1319"/>
                                        </p:tgtEl>
                                        <p:attrNameLst>
                                          <p:attrName>style.visibility</p:attrName>
                                        </p:attrNameLst>
                                      </p:cBhvr>
                                      <p:to>
                                        <p:strVal val="visible"/>
                                      </p:to>
                                    </p:set>
                                    <p:animEffect transition="in" filter="fade">
                                      <p:cBhvr>
                                        <p:cTn id="54" dur="500"/>
                                        <p:tgtEl>
                                          <p:spTgt spid="11319"/>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1320"/>
                                        </p:tgtEl>
                                        <p:attrNameLst>
                                          <p:attrName>style.visibility</p:attrName>
                                        </p:attrNameLst>
                                      </p:cBhvr>
                                      <p:to>
                                        <p:strVal val="visible"/>
                                      </p:to>
                                    </p:set>
                                    <p:animEffect transition="in" filter="fade">
                                      <p:cBhvr>
                                        <p:cTn id="57" dur="500"/>
                                        <p:tgtEl>
                                          <p:spTgt spid="11320"/>
                                        </p:tgtEl>
                                      </p:cBhvr>
                                    </p:animEffect>
                                  </p:childTnLst>
                                </p:cTn>
                              </p:par>
                              <p:par>
                                <p:cTn id="58" presetID="10" presetClass="entr" presetSubtype="0" fill="hold" nodeType="withEffect">
                                  <p:stCondLst>
                                    <p:cond delay="24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1" grpId="0" animBg="1"/>
      <p:bldP spid="11292" grpId="0" animBg="1" autoUpdateAnimBg="0"/>
      <p:bldP spid="11293" grpId="0" animBg="1" autoUpdateAnimBg="0"/>
      <p:bldP spid="11294" grpId="0" animBg="1"/>
      <p:bldP spid="11295" grpId="0" animBg="1"/>
      <p:bldP spid="11296" grpId="0" animBg="1"/>
      <p:bldP spid="11297" grpId="0" animBg="1"/>
      <p:bldP spid="11298" grpId="0" animBg="1"/>
      <p:bldP spid="11299" grpId="0" animBg="1"/>
      <p:bldP spid="11317" grpId="0"/>
      <p:bldP spid="11318" grpId="0"/>
      <p:bldP spid="11319" grpId="0"/>
      <p:bldP spid="11320" grpId="0"/>
      <p:bldP spid="56" grpId="0"/>
      <p:bldP spid="5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a:grpSpLocks/>
          </p:cNvGrpSpPr>
          <p:nvPr>
            <p:custDataLst>
              <p:tags r:id="rId1"/>
            </p:custDataLst>
          </p:nvPr>
        </p:nvGrpSpPr>
        <p:grpSpPr bwMode="auto">
          <a:xfrm>
            <a:off x="3540126" y="3095311"/>
            <a:ext cx="263525" cy="276310"/>
            <a:chOff x="2352" y="1832"/>
            <a:chExt cx="166" cy="174"/>
          </a:xfrm>
        </p:grpSpPr>
        <p:sp>
          <p:nvSpPr>
            <p:cNvPr id="44080" name="淘宝店chenying0907 48"/>
            <p:cNvSpPr>
              <a:spLocks/>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1" name="淘宝店chenying0907 49"/>
            <p:cNvSpPr>
              <a:spLocks/>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2" name="淘宝店chenying0907 50"/>
            <p:cNvSpPr>
              <a:spLocks/>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3" name="淘宝店chenying0907 51"/>
            <p:cNvSpPr>
              <a:spLocks/>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4" name="淘宝店chenying0907 52"/>
            <p:cNvSpPr>
              <a:spLocks/>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5" name="淘宝店chenying0907 53"/>
            <p:cNvSpPr>
              <a:spLocks/>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89" name="PA_淘宝店chenying0907 57"/>
          <p:cNvGrpSpPr>
            <a:grpSpLocks/>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444078" y="768785"/>
            <a:ext cx="4271938" cy="343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b="1" dirty="0">
                <a:solidFill>
                  <a:schemeClr val="bg1">
                    <a:lumMod val="50000"/>
                  </a:schemeClr>
                </a:solidFill>
                <a:latin typeface="微软雅黑 Light" panose="020B0502040204020203" pitchFamily="34" charset="-122"/>
                <a:ea typeface="微软雅黑 Light" panose="020B0502040204020203" pitchFamily="34" charset="-122"/>
              </a:rPr>
              <a:t>可重用的系统，与要求之间的差距：</a:t>
            </a:r>
          </a:p>
          <a:p>
            <a:pPr>
              <a:lnSpc>
                <a:spcPct val="120000"/>
              </a:lnSpc>
              <a:buFont typeface="Arial"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可用安卓开发的面对对象高级程序设计语言</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JavaScript: JavaScript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一种直译式脚本语言</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可用于微信小程序编写。</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MySQL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MySQL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是一个关系型数据库管理系统</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Project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：通用的项目管理工具软件。</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Git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：是一个开源的分布式版本控制系统，可以有效、高速的处理从很小到非常大的项目版本管理。</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6</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Wxml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wxml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指定了界面的框架结构。</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7</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Wxss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wxss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指定了界面的框架及元素的显示样式。</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8</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Html5</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：标准通用标记语言下的一个应用超文本标记语言。</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9</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Css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：用于控制页面的外观。</a:t>
            </a:r>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6"/>
            </p:custDataLst>
          </p:nvPr>
        </p:nvSpPr>
        <p:spPr bwMode="auto">
          <a:xfrm>
            <a:off x="535359" y="184337"/>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可重用的系统，与要求之间的差距</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7"/>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24" name="PA_淘宝店chenying0907 10"/>
          <p:cNvGrpSpPr>
            <a:grpSpLocks/>
          </p:cNvGrpSpPr>
          <p:nvPr>
            <p:custDataLst>
              <p:tags r:id="rId8"/>
            </p:custDataLst>
          </p:nvPr>
        </p:nvGrpSpPr>
        <p:grpSpPr bwMode="auto">
          <a:xfrm>
            <a:off x="5169284" y="1419622"/>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a:grpSpLocks/>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11"/>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4228153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4090"/>
                                        </p:tgtEl>
                                        <p:attrNameLst>
                                          <p:attrName>style.visibility</p:attrName>
                                        </p:attrNameLst>
                                      </p:cBhvr>
                                      <p:to>
                                        <p:strVal val="visible"/>
                                      </p:to>
                                    </p:set>
                                    <p:animEffect transition="in" filter="fade">
                                      <p:cBhvr>
                                        <p:cTn id="7" dur="500"/>
                                        <p:tgtEl>
                                          <p:spTgt spid="44090"/>
                                        </p:tgtEl>
                                      </p:cBhvr>
                                    </p:animEffect>
                                  </p:childTnLst>
                                </p:cTn>
                              </p:par>
                              <p:par>
                                <p:cTn id="8" presetID="10" presetClass="entr" presetSubtype="0" fill="hold" nodeType="withEffect">
                                  <p:stCondLst>
                                    <p:cond delay="1800"/>
                                  </p:stCondLst>
                                  <p:childTnLst>
                                    <p:set>
                                      <p:cBhvr>
                                        <p:cTn id="9" dur="1" fill="hold">
                                          <p:stCondLst>
                                            <p:cond delay="0"/>
                                          </p:stCondLst>
                                        </p:cTn>
                                        <p:tgtEl>
                                          <p:spTgt spid="44089"/>
                                        </p:tgtEl>
                                        <p:attrNameLst>
                                          <p:attrName>style.visibility</p:attrName>
                                        </p:attrNameLst>
                                      </p:cBhvr>
                                      <p:to>
                                        <p:strVal val="visible"/>
                                      </p:to>
                                    </p:set>
                                    <p:animEffect transition="in" filter="fade">
                                      <p:cBhvr>
                                        <p:cTn id="10" dur="500"/>
                                        <p:tgtEl>
                                          <p:spTgt spid="44089"/>
                                        </p:tgtEl>
                                      </p:cBhvr>
                                    </p:animEffect>
                                  </p:childTnLst>
                                </p:cTn>
                              </p:par>
                              <p:par>
                                <p:cTn id="11" presetID="10" presetClass="entr" presetSubtype="0" fill="hold" grpId="0" nodeType="withEffect">
                                  <p:stCondLst>
                                    <p:cond delay="2100"/>
                                  </p:stCondLst>
                                  <p:childTnLst>
                                    <p:set>
                                      <p:cBhvr>
                                        <p:cTn id="12" dur="1" fill="hold">
                                          <p:stCondLst>
                                            <p:cond delay="0"/>
                                          </p:stCondLst>
                                        </p:cTn>
                                        <p:tgtEl>
                                          <p:spTgt spid="44088"/>
                                        </p:tgtEl>
                                        <p:attrNameLst>
                                          <p:attrName>style.visibility</p:attrName>
                                        </p:attrNameLst>
                                      </p:cBhvr>
                                      <p:to>
                                        <p:strVal val="visible"/>
                                      </p:to>
                                    </p:set>
                                    <p:animEffect transition="in" filter="fade">
                                      <p:cBhvr>
                                        <p:cTn id="13" dur="500"/>
                                        <p:tgtEl>
                                          <p:spTgt spid="44088"/>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44091"/>
                                        </p:tgtEl>
                                        <p:attrNameLst>
                                          <p:attrName>style.visibility</p:attrName>
                                        </p:attrNameLst>
                                      </p:cBhvr>
                                      <p:to>
                                        <p:strVal val="visible"/>
                                      </p:to>
                                    </p:set>
                                    <p:animEffect transition="in" filter="fade">
                                      <p:cBhvr>
                                        <p:cTn id="16" dur="500"/>
                                        <p:tgtEl>
                                          <p:spTgt spid="44091"/>
                                        </p:tgtEl>
                                      </p:cBhvr>
                                    </p:animEffect>
                                  </p:childTnLst>
                                </p:cTn>
                              </p:par>
                              <p:par>
                                <p:cTn id="17" presetID="10" presetClass="entr" presetSubtype="0" fill="hold" nodeType="withEffect">
                                  <p:stCondLst>
                                    <p:cond delay="18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88" grpId="0" animBg="1"/>
      <p:bldP spid="44091" grpId="0"/>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9" name="PA_淘宝店chenying0907 9"/>
          <p:cNvSpPr>
            <a:spLocks noChangeArrowheads="1"/>
          </p:cNvSpPr>
          <p:nvPr>
            <p:custDataLst>
              <p:tags r:id="rId1"/>
            </p:custDataLst>
          </p:nvPr>
        </p:nvSpPr>
        <p:spPr bwMode="auto">
          <a:xfrm>
            <a:off x="962025" y="1389836"/>
            <a:ext cx="1206500" cy="1206872"/>
          </a:xfrm>
          <a:prstGeom prst="rect">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0" name="PA_淘宝店chenying0907 10" descr="001e90bc453a118d6b4237"/>
          <p:cNvSpPr>
            <a:spLocks noChangeArrowheads="1"/>
          </p:cNvSpPr>
          <p:nvPr>
            <p:custDataLst>
              <p:tags r:id="rId2"/>
            </p:custDataLst>
          </p:nvPr>
        </p:nvSpPr>
        <p:spPr bwMode="auto">
          <a:xfrm>
            <a:off x="2297114" y="1389836"/>
            <a:ext cx="1863725" cy="1867476"/>
          </a:xfrm>
          <a:prstGeom prst="rect">
            <a:avLst/>
          </a:prstGeom>
          <a:blipFill dpi="0" rotWithShape="1">
            <a:blip r:embed="rId19"/>
            <a:srcRect/>
            <a:stretch>
              <a:fillRect b="-16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51" name="PA_淘宝店chenying0907 11"/>
          <p:cNvSpPr>
            <a:spLocks noChangeArrowheads="1"/>
          </p:cNvSpPr>
          <p:nvPr>
            <p:custDataLst>
              <p:tags r:id="rId3"/>
            </p:custDataLst>
          </p:nvPr>
        </p:nvSpPr>
        <p:spPr bwMode="auto">
          <a:xfrm>
            <a:off x="4279900" y="1389836"/>
            <a:ext cx="1868488" cy="1206872"/>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2" name="PA_淘宝店chenying0907 12"/>
          <p:cNvSpPr>
            <a:spLocks noChangeArrowheads="1"/>
          </p:cNvSpPr>
          <p:nvPr>
            <p:custDataLst>
              <p:tags r:id="rId4"/>
            </p:custDataLst>
          </p:nvPr>
        </p:nvSpPr>
        <p:spPr bwMode="auto">
          <a:xfrm>
            <a:off x="6272213" y="1389836"/>
            <a:ext cx="1225550" cy="1206872"/>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000">
              <a:latin typeface="微软雅黑 Light" panose="020B0502040204020203" pitchFamily="34" charset="-122"/>
              <a:ea typeface="微软雅黑 Light" panose="020B0502040204020203" pitchFamily="34" charset="-122"/>
            </a:endParaRPr>
          </a:p>
        </p:txBody>
      </p:sp>
      <p:sp>
        <p:nvSpPr>
          <p:cNvPr id="35853" name="PA_淘宝店chenying0907 13"/>
          <p:cNvSpPr>
            <a:spLocks noChangeArrowheads="1"/>
          </p:cNvSpPr>
          <p:nvPr>
            <p:custDataLst>
              <p:tags r:id="rId5"/>
            </p:custDataLst>
          </p:nvPr>
        </p:nvSpPr>
        <p:spPr bwMode="auto">
          <a:xfrm>
            <a:off x="6950076" y="2714220"/>
            <a:ext cx="1230313" cy="1206872"/>
          </a:xfrm>
          <a:prstGeom prst="rect">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4" name="PA_淘宝店chenying0907 14"/>
          <p:cNvSpPr>
            <a:spLocks noChangeArrowheads="1"/>
          </p:cNvSpPr>
          <p:nvPr>
            <p:custDataLst>
              <p:tags r:id="rId6"/>
            </p:custDataLst>
          </p:nvPr>
        </p:nvSpPr>
        <p:spPr bwMode="auto">
          <a:xfrm>
            <a:off x="2297114" y="3384352"/>
            <a:ext cx="1863725" cy="1224341"/>
          </a:xfrm>
          <a:prstGeom prst="rect">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5" name="PA_淘宝店chenying0907 15" descr="160621-20121008053110-8"/>
          <p:cNvSpPr>
            <a:spLocks noChangeArrowheads="1"/>
          </p:cNvSpPr>
          <p:nvPr>
            <p:custDataLst>
              <p:tags r:id="rId7"/>
            </p:custDataLst>
          </p:nvPr>
        </p:nvSpPr>
        <p:spPr bwMode="auto">
          <a:xfrm>
            <a:off x="4279900" y="2714219"/>
            <a:ext cx="2559050" cy="1894473"/>
          </a:xfrm>
          <a:prstGeom prst="rect">
            <a:avLst/>
          </a:prstGeom>
          <a:blipFill dpi="0" rotWithShape="1">
            <a:blip r:embed="rId20"/>
            <a:srcRect/>
            <a:stretch>
              <a:fillRect b="-348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56" name="PA_淘宝店chenying0907 16"/>
          <p:cNvSpPr>
            <a:spLocks noChangeArrowheads="1"/>
          </p:cNvSpPr>
          <p:nvPr>
            <p:custDataLst>
              <p:tags r:id="rId8"/>
            </p:custDataLst>
          </p:nvPr>
        </p:nvSpPr>
        <p:spPr bwMode="auto">
          <a:xfrm>
            <a:off x="962025" y="2714220"/>
            <a:ext cx="1206500" cy="1206872"/>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grpSp>
        <p:nvGrpSpPr>
          <p:cNvPr id="35857" name="PA_淘宝店chenying0907 17"/>
          <p:cNvGrpSpPr>
            <a:grpSpLocks/>
          </p:cNvGrpSpPr>
          <p:nvPr>
            <p:custDataLst>
              <p:tags r:id="rId9"/>
            </p:custDataLst>
          </p:nvPr>
        </p:nvGrpSpPr>
        <p:grpSpPr bwMode="auto">
          <a:xfrm>
            <a:off x="7385050" y="3088986"/>
            <a:ext cx="357188" cy="460517"/>
            <a:chOff x="0" y="0"/>
            <a:chExt cx="225" cy="290"/>
          </a:xfrm>
        </p:grpSpPr>
        <p:sp>
          <p:nvSpPr>
            <p:cNvPr id="35858" name="淘宝店chenying0907 18"/>
            <p:cNvSpPr>
              <a:spLocks/>
            </p:cNvSpPr>
            <p:nvPr/>
          </p:nvSpPr>
          <p:spPr bwMode="auto">
            <a:xfrm>
              <a:off x="0" y="0"/>
              <a:ext cx="225" cy="290"/>
            </a:xfrm>
            <a:custGeom>
              <a:avLst/>
              <a:gdLst>
                <a:gd name="T0" fmla="*/ 21 w 95"/>
                <a:gd name="T1" fmla="*/ 112 h 123"/>
                <a:gd name="T2" fmla="*/ 11 w 95"/>
                <a:gd name="T3" fmla="*/ 112 h 123"/>
                <a:gd name="T4" fmla="*/ 11 w 95"/>
                <a:gd name="T5" fmla="*/ 10 h 123"/>
                <a:gd name="T6" fmla="*/ 90 w 95"/>
                <a:gd name="T7" fmla="*/ 10 h 123"/>
                <a:gd name="T8" fmla="*/ 95 w 95"/>
                <a:gd name="T9" fmla="*/ 5 h 123"/>
                <a:gd name="T10" fmla="*/ 90 w 95"/>
                <a:gd name="T11" fmla="*/ 0 h 123"/>
                <a:gd name="T12" fmla="*/ 5 w 95"/>
                <a:gd name="T13" fmla="*/ 0 h 123"/>
                <a:gd name="T14" fmla="*/ 0 w 95"/>
                <a:gd name="T15" fmla="*/ 5 h 123"/>
                <a:gd name="T16" fmla="*/ 0 w 95"/>
                <a:gd name="T17" fmla="*/ 118 h 123"/>
                <a:gd name="T18" fmla="*/ 5 w 95"/>
                <a:gd name="T19" fmla="*/ 123 h 123"/>
                <a:gd name="T20" fmla="*/ 21 w 95"/>
                <a:gd name="T21" fmla="*/ 123 h 123"/>
                <a:gd name="T22" fmla="*/ 26 w 95"/>
                <a:gd name="T23" fmla="*/ 118 h 123"/>
                <a:gd name="T24" fmla="*/ 21 w 95"/>
                <a:gd name="T25" fmla="*/ 1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23">
                  <a:moveTo>
                    <a:pt x="21" y="112"/>
                  </a:moveTo>
                  <a:cubicBezTo>
                    <a:pt x="11" y="112"/>
                    <a:pt x="11" y="112"/>
                    <a:pt x="11" y="112"/>
                  </a:cubicBezTo>
                  <a:cubicBezTo>
                    <a:pt x="11" y="10"/>
                    <a:pt x="11" y="10"/>
                    <a:pt x="11" y="10"/>
                  </a:cubicBezTo>
                  <a:cubicBezTo>
                    <a:pt x="90" y="10"/>
                    <a:pt x="90" y="10"/>
                    <a:pt x="90" y="10"/>
                  </a:cubicBezTo>
                  <a:cubicBezTo>
                    <a:pt x="93" y="10"/>
                    <a:pt x="95" y="8"/>
                    <a:pt x="95" y="5"/>
                  </a:cubicBezTo>
                  <a:cubicBezTo>
                    <a:pt x="95" y="2"/>
                    <a:pt x="93" y="0"/>
                    <a:pt x="90" y="0"/>
                  </a:cubicBezTo>
                  <a:cubicBezTo>
                    <a:pt x="5" y="0"/>
                    <a:pt x="5" y="0"/>
                    <a:pt x="5" y="0"/>
                  </a:cubicBezTo>
                  <a:cubicBezTo>
                    <a:pt x="2" y="0"/>
                    <a:pt x="0" y="2"/>
                    <a:pt x="0" y="5"/>
                  </a:cubicBezTo>
                  <a:cubicBezTo>
                    <a:pt x="0" y="118"/>
                    <a:pt x="0" y="118"/>
                    <a:pt x="0" y="118"/>
                  </a:cubicBezTo>
                  <a:cubicBezTo>
                    <a:pt x="0" y="121"/>
                    <a:pt x="2" y="123"/>
                    <a:pt x="5" y="123"/>
                  </a:cubicBezTo>
                  <a:cubicBezTo>
                    <a:pt x="21" y="123"/>
                    <a:pt x="21" y="123"/>
                    <a:pt x="21" y="123"/>
                  </a:cubicBezTo>
                  <a:cubicBezTo>
                    <a:pt x="24" y="123"/>
                    <a:pt x="26" y="121"/>
                    <a:pt x="26" y="118"/>
                  </a:cubicBezTo>
                  <a:cubicBezTo>
                    <a:pt x="26" y="115"/>
                    <a:pt x="24" y="112"/>
                    <a:pt x="21"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9" name="淘宝店chenying0907 19"/>
            <p:cNvSpPr>
              <a:spLocks/>
            </p:cNvSpPr>
            <p:nvPr/>
          </p:nvSpPr>
          <p:spPr bwMode="auto">
            <a:xfrm>
              <a:off x="142" y="170"/>
              <a:ext cx="83" cy="120"/>
            </a:xfrm>
            <a:custGeom>
              <a:avLst/>
              <a:gdLst>
                <a:gd name="T0" fmla="*/ 30 w 35"/>
                <a:gd name="T1" fmla="*/ 0 h 51"/>
                <a:gd name="T2" fmla="*/ 25 w 35"/>
                <a:gd name="T3" fmla="*/ 5 h 51"/>
                <a:gd name="T4" fmla="*/ 25 w 35"/>
                <a:gd name="T5" fmla="*/ 40 h 51"/>
                <a:gd name="T6" fmla="*/ 5 w 35"/>
                <a:gd name="T7" fmla="*/ 40 h 51"/>
                <a:gd name="T8" fmla="*/ 0 w 35"/>
                <a:gd name="T9" fmla="*/ 46 h 51"/>
                <a:gd name="T10" fmla="*/ 5 w 35"/>
                <a:gd name="T11" fmla="*/ 51 h 51"/>
                <a:gd name="T12" fmla="*/ 30 w 35"/>
                <a:gd name="T13" fmla="*/ 51 h 51"/>
                <a:gd name="T14" fmla="*/ 34 w 35"/>
                <a:gd name="T15" fmla="*/ 49 h 51"/>
                <a:gd name="T16" fmla="*/ 35 w 35"/>
                <a:gd name="T17" fmla="*/ 46 h 51"/>
                <a:gd name="T18" fmla="*/ 35 w 35"/>
                <a:gd name="T19" fmla="*/ 5 h 51"/>
                <a:gd name="T20" fmla="*/ 30 w 3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30" y="0"/>
                  </a:moveTo>
                  <a:cubicBezTo>
                    <a:pt x="27" y="0"/>
                    <a:pt x="25" y="2"/>
                    <a:pt x="25" y="5"/>
                  </a:cubicBezTo>
                  <a:cubicBezTo>
                    <a:pt x="25" y="40"/>
                    <a:pt x="25" y="40"/>
                    <a:pt x="25" y="40"/>
                  </a:cubicBezTo>
                  <a:cubicBezTo>
                    <a:pt x="5" y="40"/>
                    <a:pt x="5" y="40"/>
                    <a:pt x="5" y="40"/>
                  </a:cubicBezTo>
                  <a:cubicBezTo>
                    <a:pt x="2" y="40"/>
                    <a:pt x="0" y="43"/>
                    <a:pt x="0" y="46"/>
                  </a:cubicBezTo>
                  <a:cubicBezTo>
                    <a:pt x="0" y="49"/>
                    <a:pt x="2" y="51"/>
                    <a:pt x="5" y="51"/>
                  </a:cubicBezTo>
                  <a:cubicBezTo>
                    <a:pt x="30" y="51"/>
                    <a:pt x="30" y="51"/>
                    <a:pt x="30" y="51"/>
                  </a:cubicBezTo>
                  <a:cubicBezTo>
                    <a:pt x="32" y="51"/>
                    <a:pt x="33" y="50"/>
                    <a:pt x="34" y="49"/>
                  </a:cubicBezTo>
                  <a:cubicBezTo>
                    <a:pt x="35" y="48"/>
                    <a:pt x="35" y="47"/>
                    <a:pt x="35" y="46"/>
                  </a:cubicBezTo>
                  <a:cubicBezTo>
                    <a:pt x="35" y="5"/>
                    <a:pt x="35" y="5"/>
                    <a:pt x="35" y="5"/>
                  </a:cubicBezTo>
                  <a:cubicBezTo>
                    <a:pt x="35" y="2"/>
                    <a:pt x="33"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0" name="淘宝店chenying0907 20"/>
            <p:cNvSpPr>
              <a:spLocks noEditPoints="1"/>
            </p:cNvSpPr>
            <p:nvPr/>
          </p:nvSpPr>
          <p:spPr bwMode="auto">
            <a:xfrm>
              <a:off x="81" y="59"/>
              <a:ext cx="141" cy="205"/>
            </a:xfrm>
            <a:custGeom>
              <a:avLst/>
              <a:gdLst>
                <a:gd name="T0" fmla="*/ 52 w 60"/>
                <a:gd name="T1" fmla="*/ 2 h 87"/>
                <a:gd name="T2" fmla="*/ 46 w 60"/>
                <a:gd name="T3" fmla="*/ 0 h 87"/>
                <a:gd name="T4" fmla="*/ 35 w 60"/>
                <a:gd name="T5" fmla="*/ 7 h 87"/>
                <a:gd name="T6" fmla="*/ 1 w 60"/>
                <a:gd name="T7" fmla="*/ 66 h 87"/>
                <a:gd name="T8" fmla="*/ 0 w 60"/>
                <a:gd name="T9" fmla="*/ 69 h 87"/>
                <a:gd name="T10" fmla="*/ 0 w 60"/>
                <a:gd name="T11" fmla="*/ 82 h 87"/>
                <a:gd name="T12" fmla="*/ 3 w 60"/>
                <a:gd name="T13" fmla="*/ 87 h 87"/>
                <a:gd name="T14" fmla="*/ 6 w 60"/>
                <a:gd name="T15" fmla="*/ 87 h 87"/>
                <a:gd name="T16" fmla="*/ 8 w 60"/>
                <a:gd name="T17" fmla="*/ 87 h 87"/>
                <a:gd name="T18" fmla="*/ 20 w 60"/>
                <a:gd name="T19" fmla="*/ 80 h 87"/>
                <a:gd name="T20" fmla="*/ 22 w 60"/>
                <a:gd name="T21" fmla="*/ 78 h 87"/>
                <a:gd name="T22" fmla="*/ 56 w 60"/>
                <a:gd name="T23" fmla="*/ 19 h 87"/>
                <a:gd name="T24" fmla="*/ 52 w 60"/>
                <a:gd name="T25" fmla="*/ 2 h 87"/>
                <a:gd name="T26" fmla="*/ 47 w 60"/>
                <a:gd name="T27" fmla="*/ 14 h 87"/>
                <a:gd name="T28" fmla="*/ 14 w 60"/>
                <a:gd name="T29" fmla="*/ 72 h 87"/>
                <a:gd name="T30" fmla="*/ 11 w 60"/>
                <a:gd name="T31" fmla="*/ 73 h 87"/>
                <a:gd name="T32" fmla="*/ 11 w 60"/>
                <a:gd name="T33" fmla="*/ 70 h 87"/>
                <a:gd name="T34" fmla="*/ 44 w 60"/>
                <a:gd name="T35" fmla="*/ 12 h 87"/>
                <a:gd name="T36" fmla="*/ 47 w 60"/>
                <a:gd name="T37" fmla="*/ 11 h 87"/>
                <a:gd name="T38" fmla="*/ 47 w 60"/>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52" y="2"/>
                  </a:moveTo>
                  <a:cubicBezTo>
                    <a:pt x="50" y="1"/>
                    <a:pt x="48" y="0"/>
                    <a:pt x="46" y="0"/>
                  </a:cubicBezTo>
                  <a:cubicBezTo>
                    <a:pt x="41" y="0"/>
                    <a:pt x="37" y="3"/>
                    <a:pt x="35" y="7"/>
                  </a:cubicBezTo>
                  <a:cubicBezTo>
                    <a:pt x="1" y="66"/>
                    <a:pt x="1" y="66"/>
                    <a:pt x="1" y="66"/>
                  </a:cubicBezTo>
                  <a:cubicBezTo>
                    <a:pt x="0" y="67"/>
                    <a:pt x="0" y="68"/>
                    <a:pt x="0" y="69"/>
                  </a:cubicBezTo>
                  <a:cubicBezTo>
                    <a:pt x="0" y="82"/>
                    <a:pt x="0" y="82"/>
                    <a:pt x="0" y="82"/>
                  </a:cubicBezTo>
                  <a:cubicBezTo>
                    <a:pt x="0" y="84"/>
                    <a:pt x="1" y="86"/>
                    <a:pt x="3" y="87"/>
                  </a:cubicBezTo>
                  <a:cubicBezTo>
                    <a:pt x="4" y="87"/>
                    <a:pt x="5" y="87"/>
                    <a:pt x="6" y="87"/>
                  </a:cubicBezTo>
                  <a:cubicBezTo>
                    <a:pt x="7" y="87"/>
                    <a:pt x="7" y="87"/>
                    <a:pt x="8" y="87"/>
                  </a:cubicBezTo>
                  <a:cubicBezTo>
                    <a:pt x="20" y="80"/>
                    <a:pt x="20" y="80"/>
                    <a:pt x="20" y="80"/>
                  </a:cubicBezTo>
                  <a:cubicBezTo>
                    <a:pt x="21" y="80"/>
                    <a:pt x="22" y="79"/>
                    <a:pt x="22" y="78"/>
                  </a:cubicBezTo>
                  <a:cubicBezTo>
                    <a:pt x="56" y="19"/>
                    <a:pt x="56" y="19"/>
                    <a:pt x="56" y="19"/>
                  </a:cubicBezTo>
                  <a:cubicBezTo>
                    <a:pt x="60" y="13"/>
                    <a:pt x="58" y="6"/>
                    <a:pt x="52" y="2"/>
                  </a:cubicBezTo>
                  <a:close/>
                  <a:moveTo>
                    <a:pt x="47" y="14"/>
                  </a:moveTo>
                  <a:cubicBezTo>
                    <a:pt x="14" y="72"/>
                    <a:pt x="14" y="72"/>
                    <a:pt x="14" y="72"/>
                  </a:cubicBezTo>
                  <a:cubicBezTo>
                    <a:pt x="11" y="73"/>
                    <a:pt x="11" y="73"/>
                    <a:pt x="11" y="73"/>
                  </a:cubicBezTo>
                  <a:cubicBezTo>
                    <a:pt x="11" y="70"/>
                    <a:pt x="11" y="70"/>
                    <a:pt x="11" y="70"/>
                  </a:cubicBezTo>
                  <a:cubicBezTo>
                    <a:pt x="44" y="12"/>
                    <a:pt x="44" y="12"/>
                    <a:pt x="44" y="12"/>
                  </a:cubicBezTo>
                  <a:cubicBezTo>
                    <a:pt x="44" y="11"/>
                    <a:pt x="46" y="11"/>
                    <a:pt x="47" y="11"/>
                  </a:cubicBezTo>
                  <a:cubicBezTo>
                    <a:pt x="47" y="12"/>
                    <a:pt x="48" y="13"/>
                    <a:pt x="4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1" name="淘宝店chenying0907 21"/>
            <p:cNvSpPr>
              <a:spLocks/>
            </p:cNvSpPr>
            <p:nvPr/>
          </p:nvSpPr>
          <p:spPr bwMode="auto">
            <a:xfrm>
              <a:off x="41" y="83"/>
              <a:ext cx="89" cy="23"/>
            </a:xfrm>
            <a:custGeom>
              <a:avLst/>
              <a:gdLst>
                <a:gd name="T0" fmla="*/ 38 w 38"/>
                <a:gd name="T1" fmla="*/ 5 h 10"/>
                <a:gd name="T2" fmla="*/ 32 w 38"/>
                <a:gd name="T3" fmla="*/ 0 h 10"/>
                <a:gd name="T4" fmla="*/ 6 w 38"/>
                <a:gd name="T5" fmla="*/ 0 h 10"/>
                <a:gd name="T6" fmla="*/ 0 w 38"/>
                <a:gd name="T7" fmla="*/ 5 h 10"/>
                <a:gd name="T8" fmla="*/ 6 w 38"/>
                <a:gd name="T9" fmla="*/ 10 h 10"/>
                <a:gd name="T10" fmla="*/ 32 w 38"/>
                <a:gd name="T11" fmla="*/ 10 h 10"/>
                <a:gd name="T12" fmla="*/ 38 w 3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8" y="5"/>
                  </a:moveTo>
                  <a:cubicBezTo>
                    <a:pt x="38" y="2"/>
                    <a:pt x="35" y="0"/>
                    <a:pt x="32" y="0"/>
                  </a:cubicBezTo>
                  <a:cubicBezTo>
                    <a:pt x="6" y="0"/>
                    <a:pt x="6" y="0"/>
                    <a:pt x="6" y="0"/>
                  </a:cubicBezTo>
                  <a:cubicBezTo>
                    <a:pt x="3" y="0"/>
                    <a:pt x="0" y="2"/>
                    <a:pt x="0" y="5"/>
                  </a:cubicBezTo>
                  <a:cubicBezTo>
                    <a:pt x="0" y="8"/>
                    <a:pt x="3" y="10"/>
                    <a:pt x="6" y="10"/>
                  </a:cubicBezTo>
                  <a:cubicBezTo>
                    <a:pt x="32" y="10"/>
                    <a:pt x="32" y="10"/>
                    <a:pt x="32" y="10"/>
                  </a:cubicBezTo>
                  <a:cubicBezTo>
                    <a:pt x="35" y="10"/>
                    <a:pt x="38" y="8"/>
                    <a:pt x="3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2" name="淘宝店chenying0907 22"/>
            <p:cNvSpPr>
              <a:spLocks/>
            </p:cNvSpPr>
            <p:nvPr/>
          </p:nvSpPr>
          <p:spPr bwMode="auto">
            <a:xfrm>
              <a:off x="41" y="132"/>
              <a:ext cx="56" cy="24"/>
            </a:xfrm>
            <a:custGeom>
              <a:avLst/>
              <a:gdLst>
                <a:gd name="T0" fmla="*/ 6 w 24"/>
                <a:gd name="T1" fmla="*/ 0 h 10"/>
                <a:gd name="T2" fmla="*/ 0 w 24"/>
                <a:gd name="T3" fmla="*/ 5 h 10"/>
                <a:gd name="T4" fmla="*/ 6 w 24"/>
                <a:gd name="T5" fmla="*/ 10 h 10"/>
                <a:gd name="T6" fmla="*/ 19 w 24"/>
                <a:gd name="T7" fmla="*/ 10 h 10"/>
                <a:gd name="T8" fmla="*/ 24 w 24"/>
                <a:gd name="T9" fmla="*/ 5 h 10"/>
                <a:gd name="T10" fmla="*/ 19 w 24"/>
                <a:gd name="T11" fmla="*/ 0 h 10"/>
                <a:gd name="T12" fmla="*/ 6 w 2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0"/>
                  </a:moveTo>
                  <a:cubicBezTo>
                    <a:pt x="3" y="0"/>
                    <a:pt x="0" y="2"/>
                    <a:pt x="0" y="5"/>
                  </a:cubicBezTo>
                  <a:cubicBezTo>
                    <a:pt x="0" y="8"/>
                    <a:pt x="3" y="10"/>
                    <a:pt x="6" y="10"/>
                  </a:cubicBezTo>
                  <a:cubicBezTo>
                    <a:pt x="19" y="10"/>
                    <a:pt x="19" y="10"/>
                    <a:pt x="19" y="10"/>
                  </a:cubicBezTo>
                  <a:cubicBezTo>
                    <a:pt x="22" y="10"/>
                    <a:pt x="24" y="8"/>
                    <a:pt x="24" y="5"/>
                  </a:cubicBezTo>
                  <a:cubicBezTo>
                    <a:pt x="24" y="2"/>
                    <a:pt x="22" y="0"/>
                    <a:pt x="19"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3" name="PA_淘宝店chenying0907 23"/>
          <p:cNvGrpSpPr>
            <a:grpSpLocks/>
          </p:cNvGrpSpPr>
          <p:nvPr>
            <p:custDataLst>
              <p:tags r:id="rId10"/>
            </p:custDataLst>
          </p:nvPr>
        </p:nvGrpSpPr>
        <p:grpSpPr bwMode="auto">
          <a:xfrm>
            <a:off x="6661151" y="1734430"/>
            <a:ext cx="442913" cy="443049"/>
            <a:chOff x="0" y="0"/>
            <a:chExt cx="279" cy="279"/>
          </a:xfrm>
        </p:grpSpPr>
        <p:sp>
          <p:nvSpPr>
            <p:cNvPr id="35864" name="淘宝店chenying0907 24"/>
            <p:cNvSpPr>
              <a:spLocks noEditPoints="1"/>
            </p:cNvSpPr>
            <p:nvPr/>
          </p:nvSpPr>
          <p:spPr bwMode="auto">
            <a:xfrm>
              <a:off x="0" y="0"/>
              <a:ext cx="279" cy="279"/>
            </a:xfrm>
            <a:custGeom>
              <a:avLst/>
              <a:gdLst>
                <a:gd name="T0" fmla="*/ 114 w 118"/>
                <a:gd name="T1" fmla="*/ 46 h 118"/>
                <a:gd name="T2" fmla="*/ 103 w 118"/>
                <a:gd name="T3" fmla="*/ 38 h 118"/>
                <a:gd name="T4" fmla="*/ 107 w 118"/>
                <a:gd name="T5" fmla="*/ 24 h 118"/>
                <a:gd name="T6" fmla="*/ 89 w 118"/>
                <a:gd name="T7" fmla="*/ 11 h 118"/>
                <a:gd name="T8" fmla="*/ 76 w 118"/>
                <a:gd name="T9" fmla="*/ 13 h 118"/>
                <a:gd name="T10" fmla="*/ 68 w 118"/>
                <a:gd name="T11" fmla="*/ 1 h 118"/>
                <a:gd name="T12" fmla="*/ 46 w 118"/>
                <a:gd name="T13" fmla="*/ 4 h 118"/>
                <a:gd name="T14" fmla="*/ 39 w 118"/>
                <a:gd name="T15" fmla="*/ 15 h 118"/>
                <a:gd name="T16" fmla="*/ 24 w 118"/>
                <a:gd name="T17" fmla="*/ 11 h 118"/>
                <a:gd name="T18" fmla="*/ 11 w 118"/>
                <a:gd name="T19" fmla="*/ 29 h 118"/>
                <a:gd name="T20" fmla="*/ 14 w 118"/>
                <a:gd name="T21" fmla="*/ 43 h 118"/>
                <a:gd name="T22" fmla="*/ 1 w 118"/>
                <a:gd name="T23" fmla="*/ 50 h 118"/>
                <a:gd name="T24" fmla="*/ 1 w 118"/>
                <a:gd name="T25" fmla="*/ 68 h 118"/>
                <a:gd name="T26" fmla="*/ 14 w 118"/>
                <a:gd name="T27" fmla="*/ 75 h 118"/>
                <a:gd name="T28" fmla="*/ 11 w 118"/>
                <a:gd name="T29" fmla="*/ 89 h 118"/>
                <a:gd name="T30" fmla="*/ 24 w 118"/>
                <a:gd name="T31" fmla="*/ 106 h 118"/>
                <a:gd name="T32" fmla="*/ 39 w 118"/>
                <a:gd name="T33" fmla="*/ 103 h 118"/>
                <a:gd name="T34" fmla="*/ 46 w 118"/>
                <a:gd name="T35" fmla="*/ 114 h 118"/>
                <a:gd name="T36" fmla="*/ 59 w 118"/>
                <a:gd name="T37" fmla="*/ 118 h 118"/>
                <a:gd name="T38" fmla="*/ 72 w 118"/>
                <a:gd name="T39" fmla="*/ 114 h 118"/>
                <a:gd name="T40" fmla="*/ 80 w 118"/>
                <a:gd name="T41" fmla="*/ 103 h 118"/>
                <a:gd name="T42" fmla="*/ 94 w 118"/>
                <a:gd name="T43" fmla="*/ 106 h 118"/>
                <a:gd name="T44" fmla="*/ 107 w 118"/>
                <a:gd name="T45" fmla="*/ 89 h 118"/>
                <a:gd name="T46" fmla="*/ 105 w 118"/>
                <a:gd name="T47" fmla="*/ 75 h 118"/>
                <a:gd name="T48" fmla="*/ 118 w 118"/>
                <a:gd name="T49" fmla="*/ 68 h 118"/>
                <a:gd name="T50" fmla="*/ 118 w 118"/>
                <a:gd name="T51" fmla="*/ 50 h 118"/>
                <a:gd name="T52" fmla="*/ 99 w 118"/>
                <a:gd name="T53" fmla="*/ 66 h 118"/>
                <a:gd name="T54" fmla="*/ 93 w 118"/>
                <a:gd name="T55" fmla="*/ 77 h 118"/>
                <a:gd name="T56" fmla="*/ 97 w 118"/>
                <a:gd name="T57" fmla="*/ 90 h 118"/>
                <a:gd name="T58" fmla="*/ 82 w 118"/>
                <a:gd name="T59" fmla="*/ 92 h 118"/>
                <a:gd name="T60" fmla="*/ 70 w 118"/>
                <a:gd name="T61" fmla="*/ 96 h 118"/>
                <a:gd name="T62" fmla="*/ 64 w 118"/>
                <a:gd name="T63" fmla="*/ 107 h 118"/>
                <a:gd name="T64" fmla="*/ 52 w 118"/>
                <a:gd name="T65" fmla="*/ 99 h 118"/>
                <a:gd name="T66" fmla="*/ 41 w 118"/>
                <a:gd name="T67" fmla="*/ 93 h 118"/>
                <a:gd name="T68" fmla="*/ 28 w 118"/>
                <a:gd name="T69" fmla="*/ 96 h 118"/>
                <a:gd name="T70" fmla="*/ 26 w 118"/>
                <a:gd name="T71" fmla="*/ 82 h 118"/>
                <a:gd name="T72" fmla="*/ 23 w 118"/>
                <a:gd name="T73" fmla="*/ 70 h 118"/>
                <a:gd name="T74" fmla="*/ 11 w 118"/>
                <a:gd name="T75" fmla="*/ 63 h 118"/>
                <a:gd name="T76" fmla="*/ 11 w 118"/>
                <a:gd name="T77" fmla="*/ 54 h 118"/>
                <a:gd name="T78" fmla="*/ 23 w 118"/>
                <a:gd name="T79" fmla="*/ 48 h 118"/>
                <a:gd name="T80" fmla="*/ 26 w 118"/>
                <a:gd name="T81" fmla="*/ 36 h 118"/>
                <a:gd name="T82" fmla="*/ 28 w 118"/>
                <a:gd name="T83" fmla="*/ 21 h 118"/>
                <a:gd name="T84" fmla="*/ 41 w 118"/>
                <a:gd name="T85" fmla="*/ 25 h 118"/>
                <a:gd name="T86" fmla="*/ 52 w 118"/>
                <a:gd name="T87" fmla="*/ 19 h 118"/>
                <a:gd name="T88" fmla="*/ 64 w 118"/>
                <a:gd name="T89" fmla="*/ 10 h 118"/>
                <a:gd name="T90" fmla="*/ 70 w 118"/>
                <a:gd name="T91" fmla="*/ 22 h 118"/>
                <a:gd name="T92" fmla="*/ 82 w 118"/>
                <a:gd name="T93" fmla="*/ 25 h 118"/>
                <a:gd name="T94" fmla="*/ 97 w 118"/>
                <a:gd name="T95" fmla="*/ 28 h 118"/>
                <a:gd name="T96" fmla="*/ 93 w 118"/>
                <a:gd name="T97" fmla="*/ 41 h 118"/>
                <a:gd name="T98" fmla="*/ 99 w 118"/>
                <a:gd name="T99" fmla="*/ 51 h 118"/>
                <a:gd name="T100" fmla="*/ 108 w 118"/>
                <a:gd name="T101"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18">
                  <a:moveTo>
                    <a:pt x="118" y="50"/>
                  </a:moveTo>
                  <a:cubicBezTo>
                    <a:pt x="117" y="48"/>
                    <a:pt x="116" y="46"/>
                    <a:pt x="114" y="46"/>
                  </a:cubicBezTo>
                  <a:cubicBezTo>
                    <a:pt x="105" y="43"/>
                    <a:pt x="105" y="43"/>
                    <a:pt x="105" y="43"/>
                  </a:cubicBezTo>
                  <a:cubicBezTo>
                    <a:pt x="104" y="41"/>
                    <a:pt x="104" y="39"/>
                    <a:pt x="103" y="38"/>
                  </a:cubicBezTo>
                  <a:cubicBezTo>
                    <a:pt x="107" y="29"/>
                    <a:pt x="107" y="29"/>
                    <a:pt x="107" y="29"/>
                  </a:cubicBezTo>
                  <a:cubicBezTo>
                    <a:pt x="108" y="27"/>
                    <a:pt x="108" y="25"/>
                    <a:pt x="107" y="24"/>
                  </a:cubicBezTo>
                  <a:cubicBezTo>
                    <a:pt x="103" y="19"/>
                    <a:pt x="99" y="15"/>
                    <a:pt x="94" y="11"/>
                  </a:cubicBezTo>
                  <a:cubicBezTo>
                    <a:pt x="93" y="10"/>
                    <a:pt x="91" y="10"/>
                    <a:pt x="89" y="11"/>
                  </a:cubicBezTo>
                  <a:cubicBezTo>
                    <a:pt x="80" y="15"/>
                    <a:pt x="80" y="15"/>
                    <a:pt x="80" y="15"/>
                  </a:cubicBezTo>
                  <a:cubicBezTo>
                    <a:pt x="79" y="14"/>
                    <a:pt x="77" y="14"/>
                    <a:pt x="76" y="13"/>
                  </a:cubicBezTo>
                  <a:cubicBezTo>
                    <a:pt x="72" y="4"/>
                    <a:pt x="72" y="4"/>
                    <a:pt x="72" y="4"/>
                  </a:cubicBezTo>
                  <a:cubicBezTo>
                    <a:pt x="72" y="2"/>
                    <a:pt x="70" y="1"/>
                    <a:pt x="68" y="1"/>
                  </a:cubicBezTo>
                  <a:cubicBezTo>
                    <a:pt x="62" y="0"/>
                    <a:pt x="57" y="0"/>
                    <a:pt x="50" y="1"/>
                  </a:cubicBezTo>
                  <a:cubicBezTo>
                    <a:pt x="49" y="1"/>
                    <a:pt x="47" y="2"/>
                    <a:pt x="46" y="4"/>
                  </a:cubicBezTo>
                  <a:cubicBezTo>
                    <a:pt x="43" y="13"/>
                    <a:pt x="43" y="13"/>
                    <a:pt x="43" y="13"/>
                  </a:cubicBezTo>
                  <a:cubicBezTo>
                    <a:pt x="42" y="14"/>
                    <a:pt x="40" y="14"/>
                    <a:pt x="39" y="15"/>
                  </a:cubicBezTo>
                  <a:cubicBezTo>
                    <a:pt x="30" y="11"/>
                    <a:pt x="30" y="11"/>
                    <a:pt x="30" y="11"/>
                  </a:cubicBezTo>
                  <a:cubicBezTo>
                    <a:pt x="28" y="10"/>
                    <a:pt x="26" y="10"/>
                    <a:pt x="24" y="11"/>
                  </a:cubicBezTo>
                  <a:cubicBezTo>
                    <a:pt x="20" y="15"/>
                    <a:pt x="15" y="19"/>
                    <a:pt x="12" y="24"/>
                  </a:cubicBezTo>
                  <a:cubicBezTo>
                    <a:pt x="11" y="25"/>
                    <a:pt x="11" y="27"/>
                    <a:pt x="11" y="29"/>
                  </a:cubicBezTo>
                  <a:cubicBezTo>
                    <a:pt x="16" y="38"/>
                    <a:pt x="16" y="38"/>
                    <a:pt x="16" y="38"/>
                  </a:cubicBezTo>
                  <a:cubicBezTo>
                    <a:pt x="15" y="39"/>
                    <a:pt x="14" y="41"/>
                    <a:pt x="14" y="43"/>
                  </a:cubicBezTo>
                  <a:cubicBezTo>
                    <a:pt x="4" y="46"/>
                    <a:pt x="4" y="46"/>
                    <a:pt x="4" y="46"/>
                  </a:cubicBezTo>
                  <a:cubicBezTo>
                    <a:pt x="3" y="46"/>
                    <a:pt x="1" y="48"/>
                    <a:pt x="1" y="50"/>
                  </a:cubicBezTo>
                  <a:cubicBezTo>
                    <a:pt x="1" y="53"/>
                    <a:pt x="0" y="56"/>
                    <a:pt x="0" y="59"/>
                  </a:cubicBezTo>
                  <a:cubicBezTo>
                    <a:pt x="0" y="62"/>
                    <a:pt x="1" y="64"/>
                    <a:pt x="1" y="68"/>
                  </a:cubicBezTo>
                  <a:cubicBezTo>
                    <a:pt x="1" y="70"/>
                    <a:pt x="3" y="71"/>
                    <a:pt x="4" y="72"/>
                  </a:cubicBezTo>
                  <a:cubicBezTo>
                    <a:pt x="14" y="75"/>
                    <a:pt x="14" y="75"/>
                    <a:pt x="14" y="75"/>
                  </a:cubicBezTo>
                  <a:cubicBezTo>
                    <a:pt x="14" y="77"/>
                    <a:pt x="15" y="78"/>
                    <a:pt x="16" y="80"/>
                  </a:cubicBezTo>
                  <a:cubicBezTo>
                    <a:pt x="11" y="89"/>
                    <a:pt x="11" y="89"/>
                    <a:pt x="11" y="89"/>
                  </a:cubicBezTo>
                  <a:cubicBezTo>
                    <a:pt x="11" y="90"/>
                    <a:pt x="11" y="92"/>
                    <a:pt x="12" y="94"/>
                  </a:cubicBezTo>
                  <a:cubicBezTo>
                    <a:pt x="15" y="99"/>
                    <a:pt x="20" y="103"/>
                    <a:pt x="24" y="106"/>
                  </a:cubicBezTo>
                  <a:cubicBezTo>
                    <a:pt x="26" y="107"/>
                    <a:pt x="28" y="108"/>
                    <a:pt x="30" y="107"/>
                  </a:cubicBezTo>
                  <a:cubicBezTo>
                    <a:pt x="39" y="103"/>
                    <a:pt x="39" y="103"/>
                    <a:pt x="39" y="103"/>
                  </a:cubicBezTo>
                  <a:cubicBezTo>
                    <a:pt x="40" y="103"/>
                    <a:pt x="42" y="104"/>
                    <a:pt x="43" y="104"/>
                  </a:cubicBezTo>
                  <a:cubicBezTo>
                    <a:pt x="46" y="114"/>
                    <a:pt x="46" y="114"/>
                    <a:pt x="46" y="114"/>
                  </a:cubicBezTo>
                  <a:cubicBezTo>
                    <a:pt x="47" y="116"/>
                    <a:pt x="49" y="117"/>
                    <a:pt x="50" y="117"/>
                  </a:cubicBezTo>
                  <a:cubicBezTo>
                    <a:pt x="54" y="118"/>
                    <a:pt x="57" y="118"/>
                    <a:pt x="59" y="118"/>
                  </a:cubicBezTo>
                  <a:cubicBezTo>
                    <a:pt x="62" y="118"/>
                    <a:pt x="65" y="118"/>
                    <a:pt x="68" y="117"/>
                  </a:cubicBezTo>
                  <a:cubicBezTo>
                    <a:pt x="70" y="117"/>
                    <a:pt x="72" y="116"/>
                    <a:pt x="72" y="114"/>
                  </a:cubicBezTo>
                  <a:cubicBezTo>
                    <a:pt x="76" y="104"/>
                    <a:pt x="76" y="104"/>
                    <a:pt x="76" y="104"/>
                  </a:cubicBezTo>
                  <a:cubicBezTo>
                    <a:pt x="77" y="104"/>
                    <a:pt x="79" y="103"/>
                    <a:pt x="80" y="103"/>
                  </a:cubicBezTo>
                  <a:cubicBezTo>
                    <a:pt x="89" y="107"/>
                    <a:pt x="89" y="107"/>
                    <a:pt x="89" y="107"/>
                  </a:cubicBezTo>
                  <a:cubicBezTo>
                    <a:pt x="91" y="108"/>
                    <a:pt x="93" y="107"/>
                    <a:pt x="94" y="106"/>
                  </a:cubicBezTo>
                  <a:cubicBezTo>
                    <a:pt x="99" y="103"/>
                    <a:pt x="103" y="99"/>
                    <a:pt x="107" y="94"/>
                  </a:cubicBezTo>
                  <a:cubicBezTo>
                    <a:pt x="108" y="92"/>
                    <a:pt x="108" y="90"/>
                    <a:pt x="107" y="89"/>
                  </a:cubicBezTo>
                  <a:cubicBezTo>
                    <a:pt x="103" y="80"/>
                    <a:pt x="103" y="80"/>
                    <a:pt x="103" y="80"/>
                  </a:cubicBezTo>
                  <a:cubicBezTo>
                    <a:pt x="104" y="78"/>
                    <a:pt x="104" y="77"/>
                    <a:pt x="105" y="75"/>
                  </a:cubicBezTo>
                  <a:cubicBezTo>
                    <a:pt x="114" y="72"/>
                    <a:pt x="114" y="72"/>
                    <a:pt x="114" y="72"/>
                  </a:cubicBezTo>
                  <a:cubicBezTo>
                    <a:pt x="116" y="71"/>
                    <a:pt x="117" y="70"/>
                    <a:pt x="118" y="68"/>
                  </a:cubicBezTo>
                  <a:cubicBezTo>
                    <a:pt x="118" y="64"/>
                    <a:pt x="118" y="62"/>
                    <a:pt x="118" y="59"/>
                  </a:cubicBezTo>
                  <a:cubicBezTo>
                    <a:pt x="118" y="56"/>
                    <a:pt x="118" y="53"/>
                    <a:pt x="118" y="50"/>
                  </a:cubicBezTo>
                  <a:close/>
                  <a:moveTo>
                    <a:pt x="108" y="63"/>
                  </a:moveTo>
                  <a:cubicBezTo>
                    <a:pt x="99" y="66"/>
                    <a:pt x="99" y="66"/>
                    <a:pt x="99" y="66"/>
                  </a:cubicBezTo>
                  <a:cubicBezTo>
                    <a:pt x="98" y="67"/>
                    <a:pt x="97" y="68"/>
                    <a:pt x="96" y="70"/>
                  </a:cubicBezTo>
                  <a:cubicBezTo>
                    <a:pt x="95" y="72"/>
                    <a:pt x="94" y="75"/>
                    <a:pt x="93" y="77"/>
                  </a:cubicBezTo>
                  <a:cubicBezTo>
                    <a:pt x="92" y="79"/>
                    <a:pt x="92" y="80"/>
                    <a:pt x="93" y="82"/>
                  </a:cubicBezTo>
                  <a:cubicBezTo>
                    <a:pt x="97" y="90"/>
                    <a:pt x="97" y="90"/>
                    <a:pt x="97" y="90"/>
                  </a:cubicBezTo>
                  <a:cubicBezTo>
                    <a:pt x="95" y="92"/>
                    <a:pt x="93" y="94"/>
                    <a:pt x="91" y="96"/>
                  </a:cubicBezTo>
                  <a:cubicBezTo>
                    <a:pt x="82" y="92"/>
                    <a:pt x="82" y="92"/>
                    <a:pt x="82" y="92"/>
                  </a:cubicBezTo>
                  <a:cubicBezTo>
                    <a:pt x="81" y="92"/>
                    <a:pt x="79" y="92"/>
                    <a:pt x="78" y="93"/>
                  </a:cubicBezTo>
                  <a:cubicBezTo>
                    <a:pt x="75" y="94"/>
                    <a:pt x="73" y="95"/>
                    <a:pt x="70" y="96"/>
                  </a:cubicBezTo>
                  <a:cubicBezTo>
                    <a:pt x="69" y="96"/>
                    <a:pt x="67" y="97"/>
                    <a:pt x="67" y="99"/>
                  </a:cubicBezTo>
                  <a:cubicBezTo>
                    <a:pt x="64" y="107"/>
                    <a:pt x="64" y="107"/>
                    <a:pt x="64" y="107"/>
                  </a:cubicBezTo>
                  <a:cubicBezTo>
                    <a:pt x="61" y="108"/>
                    <a:pt x="58" y="108"/>
                    <a:pt x="55" y="107"/>
                  </a:cubicBezTo>
                  <a:cubicBezTo>
                    <a:pt x="52" y="99"/>
                    <a:pt x="52" y="99"/>
                    <a:pt x="52" y="99"/>
                  </a:cubicBezTo>
                  <a:cubicBezTo>
                    <a:pt x="51" y="97"/>
                    <a:pt x="50" y="96"/>
                    <a:pt x="48" y="96"/>
                  </a:cubicBezTo>
                  <a:cubicBezTo>
                    <a:pt x="46" y="95"/>
                    <a:pt x="43" y="94"/>
                    <a:pt x="41" y="93"/>
                  </a:cubicBezTo>
                  <a:cubicBezTo>
                    <a:pt x="40" y="92"/>
                    <a:pt x="38" y="92"/>
                    <a:pt x="36" y="92"/>
                  </a:cubicBezTo>
                  <a:cubicBezTo>
                    <a:pt x="28" y="96"/>
                    <a:pt x="28" y="96"/>
                    <a:pt x="28" y="96"/>
                  </a:cubicBezTo>
                  <a:cubicBezTo>
                    <a:pt x="26" y="94"/>
                    <a:pt x="24" y="92"/>
                    <a:pt x="22" y="90"/>
                  </a:cubicBezTo>
                  <a:cubicBezTo>
                    <a:pt x="26" y="82"/>
                    <a:pt x="26" y="82"/>
                    <a:pt x="26" y="82"/>
                  </a:cubicBezTo>
                  <a:cubicBezTo>
                    <a:pt x="26" y="80"/>
                    <a:pt x="26" y="79"/>
                    <a:pt x="26" y="77"/>
                  </a:cubicBezTo>
                  <a:cubicBezTo>
                    <a:pt x="24" y="75"/>
                    <a:pt x="23" y="72"/>
                    <a:pt x="23" y="70"/>
                  </a:cubicBezTo>
                  <a:cubicBezTo>
                    <a:pt x="22" y="68"/>
                    <a:pt x="21" y="67"/>
                    <a:pt x="19" y="66"/>
                  </a:cubicBezTo>
                  <a:cubicBezTo>
                    <a:pt x="11" y="63"/>
                    <a:pt x="11" y="63"/>
                    <a:pt x="11" y="63"/>
                  </a:cubicBezTo>
                  <a:cubicBezTo>
                    <a:pt x="11" y="62"/>
                    <a:pt x="10" y="60"/>
                    <a:pt x="10" y="59"/>
                  </a:cubicBezTo>
                  <a:cubicBezTo>
                    <a:pt x="10" y="57"/>
                    <a:pt x="11" y="56"/>
                    <a:pt x="11" y="54"/>
                  </a:cubicBezTo>
                  <a:cubicBezTo>
                    <a:pt x="19" y="51"/>
                    <a:pt x="19" y="51"/>
                    <a:pt x="19" y="51"/>
                  </a:cubicBezTo>
                  <a:cubicBezTo>
                    <a:pt x="21" y="51"/>
                    <a:pt x="22" y="49"/>
                    <a:pt x="23" y="48"/>
                  </a:cubicBezTo>
                  <a:cubicBezTo>
                    <a:pt x="23" y="45"/>
                    <a:pt x="24" y="43"/>
                    <a:pt x="26" y="41"/>
                  </a:cubicBezTo>
                  <a:cubicBezTo>
                    <a:pt x="26" y="39"/>
                    <a:pt x="26" y="37"/>
                    <a:pt x="26" y="36"/>
                  </a:cubicBezTo>
                  <a:cubicBezTo>
                    <a:pt x="22" y="28"/>
                    <a:pt x="22" y="28"/>
                    <a:pt x="22" y="28"/>
                  </a:cubicBezTo>
                  <a:cubicBezTo>
                    <a:pt x="24" y="25"/>
                    <a:pt x="26" y="23"/>
                    <a:pt x="28" y="21"/>
                  </a:cubicBezTo>
                  <a:cubicBezTo>
                    <a:pt x="36" y="25"/>
                    <a:pt x="36" y="25"/>
                    <a:pt x="36" y="25"/>
                  </a:cubicBezTo>
                  <a:cubicBezTo>
                    <a:pt x="38" y="26"/>
                    <a:pt x="40" y="26"/>
                    <a:pt x="41" y="25"/>
                  </a:cubicBezTo>
                  <a:cubicBezTo>
                    <a:pt x="43" y="24"/>
                    <a:pt x="46" y="23"/>
                    <a:pt x="48" y="22"/>
                  </a:cubicBezTo>
                  <a:cubicBezTo>
                    <a:pt x="50" y="22"/>
                    <a:pt x="51" y="20"/>
                    <a:pt x="52" y="19"/>
                  </a:cubicBezTo>
                  <a:cubicBezTo>
                    <a:pt x="55" y="10"/>
                    <a:pt x="55" y="10"/>
                    <a:pt x="55" y="10"/>
                  </a:cubicBezTo>
                  <a:cubicBezTo>
                    <a:pt x="58" y="10"/>
                    <a:pt x="61" y="10"/>
                    <a:pt x="64" y="10"/>
                  </a:cubicBezTo>
                  <a:cubicBezTo>
                    <a:pt x="67" y="19"/>
                    <a:pt x="67" y="19"/>
                    <a:pt x="67" y="19"/>
                  </a:cubicBezTo>
                  <a:cubicBezTo>
                    <a:pt x="67" y="20"/>
                    <a:pt x="69" y="22"/>
                    <a:pt x="70" y="22"/>
                  </a:cubicBezTo>
                  <a:cubicBezTo>
                    <a:pt x="73" y="23"/>
                    <a:pt x="75" y="24"/>
                    <a:pt x="78" y="25"/>
                  </a:cubicBezTo>
                  <a:cubicBezTo>
                    <a:pt x="79" y="26"/>
                    <a:pt x="81" y="26"/>
                    <a:pt x="82" y="25"/>
                  </a:cubicBezTo>
                  <a:cubicBezTo>
                    <a:pt x="91" y="21"/>
                    <a:pt x="91" y="21"/>
                    <a:pt x="91" y="21"/>
                  </a:cubicBezTo>
                  <a:cubicBezTo>
                    <a:pt x="93" y="23"/>
                    <a:pt x="95" y="25"/>
                    <a:pt x="97" y="28"/>
                  </a:cubicBezTo>
                  <a:cubicBezTo>
                    <a:pt x="93" y="36"/>
                    <a:pt x="93" y="36"/>
                    <a:pt x="93" y="36"/>
                  </a:cubicBezTo>
                  <a:cubicBezTo>
                    <a:pt x="92" y="37"/>
                    <a:pt x="92" y="39"/>
                    <a:pt x="93" y="41"/>
                  </a:cubicBezTo>
                  <a:cubicBezTo>
                    <a:pt x="94" y="43"/>
                    <a:pt x="95" y="45"/>
                    <a:pt x="96" y="48"/>
                  </a:cubicBezTo>
                  <a:cubicBezTo>
                    <a:pt x="97" y="49"/>
                    <a:pt x="98" y="51"/>
                    <a:pt x="99" y="51"/>
                  </a:cubicBezTo>
                  <a:cubicBezTo>
                    <a:pt x="108" y="54"/>
                    <a:pt x="108" y="54"/>
                    <a:pt x="108" y="54"/>
                  </a:cubicBezTo>
                  <a:cubicBezTo>
                    <a:pt x="108" y="56"/>
                    <a:pt x="108" y="57"/>
                    <a:pt x="108" y="59"/>
                  </a:cubicBezTo>
                  <a:cubicBezTo>
                    <a:pt x="108" y="60"/>
                    <a:pt x="108" y="62"/>
                    <a:pt x="10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5" name="淘宝店chenying0907 25"/>
            <p:cNvSpPr>
              <a:spLocks noEditPoints="1"/>
            </p:cNvSpPr>
            <p:nvPr/>
          </p:nvSpPr>
          <p:spPr bwMode="auto">
            <a:xfrm>
              <a:off x="86" y="80"/>
              <a:ext cx="111" cy="111"/>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23 w 47"/>
                <a:gd name="T11" fmla="*/ 37 h 47"/>
                <a:gd name="T12" fmla="*/ 10 w 47"/>
                <a:gd name="T13" fmla="*/ 24 h 47"/>
                <a:gd name="T14" fmla="*/ 23 w 47"/>
                <a:gd name="T15" fmla="*/ 10 h 47"/>
                <a:gd name="T16" fmla="*/ 37 w 47"/>
                <a:gd name="T17" fmla="*/ 24 h 47"/>
                <a:gd name="T18" fmla="*/ 23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23" y="37"/>
                  </a:moveTo>
                  <a:cubicBezTo>
                    <a:pt x="16" y="37"/>
                    <a:pt x="10" y="31"/>
                    <a:pt x="10" y="24"/>
                  </a:cubicBezTo>
                  <a:cubicBezTo>
                    <a:pt x="10" y="16"/>
                    <a:pt x="16" y="10"/>
                    <a:pt x="23" y="10"/>
                  </a:cubicBezTo>
                  <a:cubicBezTo>
                    <a:pt x="31" y="10"/>
                    <a:pt x="37" y="16"/>
                    <a:pt x="37" y="24"/>
                  </a:cubicBezTo>
                  <a:cubicBezTo>
                    <a:pt x="37" y="31"/>
                    <a:pt x="31"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6" name="PA_淘宝店chenying0907 26"/>
          <p:cNvGrpSpPr>
            <a:grpSpLocks/>
          </p:cNvGrpSpPr>
          <p:nvPr>
            <p:custDataLst>
              <p:tags r:id="rId11"/>
            </p:custDataLst>
          </p:nvPr>
        </p:nvGrpSpPr>
        <p:grpSpPr bwMode="auto">
          <a:xfrm>
            <a:off x="1344614" y="3092161"/>
            <a:ext cx="446087" cy="450989"/>
            <a:chOff x="0" y="0"/>
            <a:chExt cx="281" cy="284"/>
          </a:xfrm>
        </p:grpSpPr>
        <p:sp>
          <p:nvSpPr>
            <p:cNvPr id="35867" name="淘宝店chenying0907 27"/>
            <p:cNvSpPr>
              <a:spLocks/>
            </p:cNvSpPr>
            <p:nvPr/>
          </p:nvSpPr>
          <p:spPr bwMode="auto">
            <a:xfrm>
              <a:off x="0" y="0"/>
              <a:ext cx="281" cy="206"/>
            </a:xfrm>
            <a:custGeom>
              <a:avLst/>
              <a:gdLst>
                <a:gd name="T0" fmla="*/ 91 w 119"/>
                <a:gd name="T1" fmla="*/ 32 h 87"/>
                <a:gd name="T2" fmla="*/ 86 w 119"/>
                <a:gd name="T3" fmla="*/ 32 h 87"/>
                <a:gd name="T4" fmla="*/ 86 w 119"/>
                <a:gd name="T5" fmla="*/ 30 h 87"/>
                <a:gd name="T6" fmla="*/ 56 w 119"/>
                <a:gd name="T7" fmla="*/ 0 h 87"/>
                <a:gd name="T8" fmla="*/ 27 w 119"/>
                <a:gd name="T9" fmla="*/ 25 h 87"/>
                <a:gd name="T10" fmla="*/ 19 w 119"/>
                <a:gd name="T11" fmla="*/ 26 h 87"/>
                <a:gd name="T12" fmla="*/ 19 w 119"/>
                <a:gd name="T13" fmla="*/ 26 h 87"/>
                <a:gd name="T14" fmla="*/ 7 w 119"/>
                <a:gd name="T15" fmla="*/ 43 h 87"/>
                <a:gd name="T16" fmla="*/ 9 w 119"/>
                <a:gd name="T17" fmla="*/ 52 h 87"/>
                <a:gd name="T18" fmla="*/ 0 w 119"/>
                <a:gd name="T19" fmla="*/ 68 h 87"/>
                <a:gd name="T20" fmla="*/ 19 w 119"/>
                <a:gd name="T21" fmla="*/ 87 h 87"/>
                <a:gd name="T22" fmla="*/ 39 w 119"/>
                <a:gd name="T23" fmla="*/ 87 h 87"/>
                <a:gd name="T24" fmla="*/ 44 w 119"/>
                <a:gd name="T25" fmla="*/ 81 h 87"/>
                <a:gd name="T26" fmla="*/ 39 w 119"/>
                <a:gd name="T27" fmla="*/ 76 h 87"/>
                <a:gd name="T28" fmla="*/ 19 w 119"/>
                <a:gd name="T29" fmla="*/ 76 h 87"/>
                <a:gd name="T30" fmla="*/ 10 w 119"/>
                <a:gd name="T31" fmla="*/ 68 h 87"/>
                <a:gd name="T32" fmla="*/ 18 w 119"/>
                <a:gd name="T33" fmla="*/ 59 h 87"/>
                <a:gd name="T34" fmla="*/ 22 w 119"/>
                <a:gd name="T35" fmla="*/ 55 h 87"/>
                <a:gd name="T36" fmla="*/ 20 w 119"/>
                <a:gd name="T37" fmla="*/ 50 h 87"/>
                <a:gd name="T38" fmla="*/ 17 w 119"/>
                <a:gd name="T39" fmla="*/ 43 h 87"/>
                <a:gd name="T40" fmla="*/ 22 w 119"/>
                <a:gd name="T41" fmla="*/ 35 h 87"/>
                <a:gd name="T42" fmla="*/ 22 w 119"/>
                <a:gd name="T43" fmla="*/ 35 h 87"/>
                <a:gd name="T44" fmla="*/ 30 w 119"/>
                <a:gd name="T45" fmla="*/ 36 h 87"/>
                <a:gd name="T46" fmla="*/ 35 w 119"/>
                <a:gd name="T47" fmla="*/ 36 h 87"/>
                <a:gd name="T48" fmla="*/ 37 w 119"/>
                <a:gd name="T49" fmla="*/ 31 h 87"/>
                <a:gd name="T50" fmla="*/ 37 w 119"/>
                <a:gd name="T51" fmla="*/ 30 h 87"/>
                <a:gd name="T52" fmla="*/ 37 w 119"/>
                <a:gd name="T53" fmla="*/ 30 h 87"/>
                <a:gd name="T54" fmla="*/ 56 w 119"/>
                <a:gd name="T55" fmla="*/ 11 h 87"/>
                <a:gd name="T56" fmla="*/ 75 w 119"/>
                <a:gd name="T57" fmla="*/ 30 h 87"/>
                <a:gd name="T58" fmla="*/ 73 w 119"/>
                <a:gd name="T59" fmla="*/ 40 h 87"/>
                <a:gd name="T60" fmla="*/ 74 w 119"/>
                <a:gd name="T61" fmla="*/ 46 h 87"/>
                <a:gd name="T62" fmla="*/ 80 w 119"/>
                <a:gd name="T63" fmla="*/ 46 h 87"/>
                <a:gd name="T64" fmla="*/ 91 w 119"/>
                <a:gd name="T65" fmla="*/ 42 h 87"/>
                <a:gd name="T66" fmla="*/ 108 w 119"/>
                <a:gd name="T67" fmla="*/ 59 h 87"/>
                <a:gd name="T68" fmla="*/ 91 w 119"/>
                <a:gd name="T69" fmla="*/ 76 h 87"/>
                <a:gd name="T70" fmla="*/ 80 w 119"/>
                <a:gd name="T71" fmla="*/ 76 h 87"/>
                <a:gd name="T72" fmla="*/ 75 w 119"/>
                <a:gd name="T73" fmla="*/ 81 h 87"/>
                <a:gd name="T74" fmla="*/ 80 w 119"/>
                <a:gd name="T75" fmla="*/ 87 h 87"/>
                <a:gd name="T76" fmla="*/ 91 w 119"/>
                <a:gd name="T77" fmla="*/ 87 h 87"/>
                <a:gd name="T78" fmla="*/ 119 w 119"/>
                <a:gd name="T79" fmla="*/ 59 h 87"/>
                <a:gd name="T80" fmla="*/ 91 w 119"/>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87">
                  <a:moveTo>
                    <a:pt x="91" y="32"/>
                  </a:moveTo>
                  <a:cubicBezTo>
                    <a:pt x="89" y="32"/>
                    <a:pt x="87" y="32"/>
                    <a:pt x="86" y="32"/>
                  </a:cubicBezTo>
                  <a:cubicBezTo>
                    <a:pt x="86" y="31"/>
                    <a:pt x="86" y="31"/>
                    <a:pt x="86" y="30"/>
                  </a:cubicBezTo>
                  <a:cubicBezTo>
                    <a:pt x="86" y="13"/>
                    <a:pt x="72" y="0"/>
                    <a:pt x="56" y="0"/>
                  </a:cubicBezTo>
                  <a:cubicBezTo>
                    <a:pt x="42" y="0"/>
                    <a:pt x="30" y="11"/>
                    <a:pt x="27" y="25"/>
                  </a:cubicBezTo>
                  <a:cubicBezTo>
                    <a:pt x="24" y="24"/>
                    <a:pt x="21" y="25"/>
                    <a:pt x="19" y="26"/>
                  </a:cubicBezTo>
                  <a:cubicBezTo>
                    <a:pt x="19" y="26"/>
                    <a:pt x="19" y="26"/>
                    <a:pt x="19" y="26"/>
                  </a:cubicBezTo>
                  <a:cubicBezTo>
                    <a:pt x="11" y="29"/>
                    <a:pt x="7" y="36"/>
                    <a:pt x="7" y="43"/>
                  </a:cubicBezTo>
                  <a:cubicBezTo>
                    <a:pt x="7" y="46"/>
                    <a:pt x="7" y="49"/>
                    <a:pt x="9" y="52"/>
                  </a:cubicBezTo>
                  <a:cubicBezTo>
                    <a:pt x="3" y="55"/>
                    <a:pt x="0" y="61"/>
                    <a:pt x="0" y="68"/>
                  </a:cubicBezTo>
                  <a:cubicBezTo>
                    <a:pt x="0" y="78"/>
                    <a:pt x="8" y="87"/>
                    <a:pt x="19" y="87"/>
                  </a:cubicBezTo>
                  <a:cubicBezTo>
                    <a:pt x="39" y="87"/>
                    <a:pt x="39" y="87"/>
                    <a:pt x="39" y="87"/>
                  </a:cubicBezTo>
                  <a:cubicBezTo>
                    <a:pt x="41" y="87"/>
                    <a:pt x="44" y="84"/>
                    <a:pt x="44" y="81"/>
                  </a:cubicBezTo>
                  <a:cubicBezTo>
                    <a:pt x="44" y="79"/>
                    <a:pt x="41" y="76"/>
                    <a:pt x="39" y="76"/>
                  </a:cubicBezTo>
                  <a:cubicBezTo>
                    <a:pt x="19" y="76"/>
                    <a:pt x="19" y="76"/>
                    <a:pt x="19" y="76"/>
                  </a:cubicBezTo>
                  <a:cubicBezTo>
                    <a:pt x="14" y="76"/>
                    <a:pt x="10" y="72"/>
                    <a:pt x="10" y="68"/>
                  </a:cubicBezTo>
                  <a:cubicBezTo>
                    <a:pt x="10" y="63"/>
                    <a:pt x="13" y="60"/>
                    <a:pt x="18" y="59"/>
                  </a:cubicBezTo>
                  <a:cubicBezTo>
                    <a:pt x="20" y="59"/>
                    <a:pt x="21" y="57"/>
                    <a:pt x="22" y="55"/>
                  </a:cubicBezTo>
                  <a:cubicBezTo>
                    <a:pt x="22" y="53"/>
                    <a:pt x="22" y="51"/>
                    <a:pt x="20" y="50"/>
                  </a:cubicBezTo>
                  <a:cubicBezTo>
                    <a:pt x="18" y="48"/>
                    <a:pt x="17" y="46"/>
                    <a:pt x="17" y="43"/>
                  </a:cubicBezTo>
                  <a:cubicBezTo>
                    <a:pt x="17" y="40"/>
                    <a:pt x="19" y="37"/>
                    <a:pt x="22" y="35"/>
                  </a:cubicBezTo>
                  <a:cubicBezTo>
                    <a:pt x="22" y="35"/>
                    <a:pt x="22" y="35"/>
                    <a:pt x="22" y="35"/>
                  </a:cubicBezTo>
                  <a:cubicBezTo>
                    <a:pt x="25" y="34"/>
                    <a:pt x="27" y="35"/>
                    <a:pt x="30" y="36"/>
                  </a:cubicBezTo>
                  <a:cubicBezTo>
                    <a:pt x="31" y="37"/>
                    <a:pt x="33" y="37"/>
                    <a:pt x="35" y="36"/>
                  </a:cubicBezTo>
                  <a:cubicBezTo>
                    <a:pt x="37" y="35"/>
                    <a:pt x="37" y="33"/>
                    <a:pt x="37" y="31"/>
                  </a:cubicBezTo>
                  <a:cubicBezTo>
                    <a:pt x="37" y="31"/>
                    <a:pt x="37" y="30"/>
                    <a:pt x="37" y="30"/>
                  </a:cubicBezTo>
                  <a:cubicBezTo>
                    <a:pt x="37" y="30"/>
                    <a:pt x="37" y="30"/>
                    <a:pt x="37" y="30"/>
                  </a:cubicBezTo>
                  <a:cubicBezTo>
                    <a:pt x="37" y="19"/>
                    <a:pt x="46" y="11"/>
                    <a:pt x="56" y="11"/>
                  </a:cubicBezTo>
                  <a:cubicBezTo>
                    <a:pt x="67" y="11"/>
                    <a:pt x="75" y="19"/>
                    <a:pt x="75" y="30"/>
                  </a:cubicBezTo>
                  <a:cubicBezTo>
                    <a:pt x="75" y="33"/>
                    <a:pt x="74" y="36"/>
                    <a:pt x="73" y="40"/>
                  </a:cubicBezTo>
                  <a:cubicBezTo>
                    <a:pt x="71" y="42"/>
                    <a:pt x="72" y="44"/>
                    <a:pt x="74" y="46"/>
                  </a:cubicBezTo>
                  <a:cubicBezTo>
                    <a:pt x="75" y="48"/>
                    <a:pt x="78" y="48"/>
                    <a:pt x="80" y="46"/>
                  </a:cubicBezTo>
                  <a:cubicBezTo>
                    <a:pt x="82" y="44"/>
                    <a:pt x="86" y="42"/>
                    <a:pt x="91" y="42"/>
                  </a:cubicBezTo>
                  <a:cubicBezTo>
                    <a:pt x="101" y="42"/>
                    <a:pt x="108" y="50"/>
                    <a:pt x="108" y="59"/>
                  </a:cubicBezTo>
                  <a:cubicBezTo>
                    <a:pt x="108" y="69"/>
                    <a:pt x="101" y="76"/>
                    <a:pt x="91" y="76"/>
                  </a:cubicBezTo>
                  <a:cubicBezTo>
                    <a:pt x="80" y="76"/>
                    <a:pt x="80" y="76"/>
                    <a:pt x="80" y="76"/>
                  </a:cubicBezTo>
                  <a:cubicBezTo>
                    <a:pt x="77" y="76"/>
                    <a:pt x="75" y="79"/>
                    <a:pt x="75" y="81"/>
                  </a:cubicBezTo>
                  <a:cubicBezTo>
                    <a:pt x="75" y="84"/>
                    <a:pt x="77" y="87"/>
                    <a:pt x="80" y="87"/>
                  </a:cubicBezTo>
                  <a:cubicBezTo>
                    <a:pt x="91" y="87"/>
                    <a:pt x="91" y="87"/>
                    <a:pt x="91" y="87"/>
                  </a:cubicBezTo>
                  <a:cubicBezTo>
                    <a:pt x="106" y="87"/>
                    <a:pt x="119" y="74"/>
                    <a:pt x="119" y="59"/>
                  </a:cubicBezTo>
                  <a:cubicBezTo>
                    <a:pt x="119" y="44"/>
                    <a:pt x="106" y="32"/>
                    <a:pt x="9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8" name="淘宝店chenying0907 28"/>
            <p:cNvSpPr>
              <a:spLocks/>
            </p:cNvSpPr>
            <p:nvPr/>
          </p:nvSpPr>
          <p:spPr bwMode="auto">
            <a:xfrm>
              <a:off x="85" y="116"/>
              <a:ext cx="108" cy="168"/>
            </a:xfrm>
            <a:custGeom>
              <a:avLst/>
              <a:gdLst>
                <a:gd name="T0" fmla="*/ 37 w 46"/>
                <a:gd name="T1" fmla="*/ 45 h 71"/>
                <a:gd name="T2" fmla="*/ 28 w 46"/>
                <a:gd name="T3" fmla="*/ 54 h 71"/>
                <a:gd name="T4" fmla="*/ 28 w 46"/>
                <a:gd name="T5" fmla="*/ 5 h 71"/>
                <a:gd name="T6" fmla="*/ 23 w 46"/>
                <a:gd name="T7" fmla="*/ 0 h 71"/>
                <a:gd name="T8" fmla="*/ 18 w 46"/>
                <a:gd name="T9" fmla="*/ 5 h 71"/>
                <a:gd name="T10" fmla="*/ 18 w 46"/>
                <a:gd name="T11" fmla="*/ 54 h 71"/>
                <a:gd name="T12" fmla="*/ 9 w 46"/>
                <a:gd name="T13" fmla="*/ 45 h 71"/>
                <a:gd name="T14" fmla="*/ 2 w 46"/>
                <a:gd name="T15" fmla="*/ 45 h 71"/>
                <a:gd name="T16" fmla="*/ 2 w 46"/>
                <a:gd name="T17" fmla="*/ 52 h 71"/>
                <a:gd name="T18" fmla="*/ 20 w 46"/>
                <a:gd name="T19" fmla="*/ 70 h 71"/>
                <a:gd name="T20" fmla="*/ 23 w 46"/>
                <a:gd name="T21" fmla="*/ 71 h 71"/>
                <a:gd name="T22" fmla="*/ 27 w 46"/>
                <a:gd name="T23" fmla="*/ 70 h 71"/>
                <a:gd name="T24" fmla="*/ 44 w 46"/>
                <a:gd name="T25" fmla="*/ 52 h 71"/>
                <a:gd name="T26" fmla="*/ 44 w 46"/>
                <a:gd name="T27" fmla="*/ 45 h 71"/>
                <a:gd name="T28" fmla="*/ 37 w 46"/>
                <a:gd name="T2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1">
                  <a:moveTo>
                    <a:pt x="37" y="45"/>
                  </a:moveTo>
                  <a:cubicBezTo>
                    <a:pt x="28" y="54"/>
                    <a:pt x="28" y="54"/>
                    <a:pt x="28" y="54"/>
                  </a:cubicBezTo>
                  <a:cubicBezTo>
                    <a:pt x="28" y="5"/>
                    <a:pt x="28" y="5"/>
                    <a:pt x="28" y="5"/>
                  </a:cubicBezTo>
                  <a:cubicBezTo>
                    <a:pt x="28" y="2"/>
                    <a:pt x="26" y="0"/>
                    <a:pt x="23" y="0"/>
                  </a:cubicBezTo>
                  <a:cubicBezTo>
                    <a:pt x="20" y="0"/>
                    <a:pt x="18" y="2"/>
                    <a:pt x="18" y="5"/>
                  </a:cubicBezTo>
                  <a:cubicBezTo>
                    <a:pt x="18" y="54"/>
                    <a:pt x="18" y="54"/>
                    <a:pt x="18" y="54"/>
                  </a:cubicBezTo>
                  <a:cubicBezTo>
                    <a:pt x="9" y="45"/>
                    <a:pt x="9" y="45"/>
                    <a:pt x="9" y="45"/>
                  </a:cubicBezTo>
                  <a:cubicBezTo>
                    <a:pt x="7" y="43"/>
                    <a:pt x="4" y="43"/>
                    <a:pt x="2" y="45"/>
                  </a:cubicBezTo>
                  <a:cubicBezTo>
                    <a:pt x="0" y="47"/>
                    <a:pt x="0" y="50"/>
                    <a:pt x="2" y="52"/>
                  </a:cubicBezTo>
                  <a:cubicBezTo>
                    <a:pt x="20" y="70"/>
                    <a:pt x="20" y="70"/>
                    <a:pt x="20" y="70"/>
                  </a:cubicBezTo>
                  <a:cubicBezTo>
                    <a:pt x="20" y="71"/>
                    <a:pt x="22" y="71"/>
                    <a:pt x="23" y="71"/>
                  </a:cubicBezTo>
                  <a:cubicBezTo>
                    <a:pt x="25" y="71"/>
                    <a:pt x="26" y="71"/>
                    <a:pt x="27" y="70"/>
                  </a:cubicBezTo>
                  <a:cubicBezTo>
                    <a:pt x="44" y="52"/>
                    <a:pt x="44" y="52"/>
                    <a:pt x="44" y="52"/>
                  </a:cubicBezTo>
                  <a:cubicBezTo>
                    <a:pt x="46" y="50"/>
                    <a:pt x="46" y="47"/>
                    <a:pt x="44" y="45"/>
                  </a:cubicBezTo>
                  <a:cubicBezTo>
                    <a:pt x="42" y="43"/>
                    <a:pt x="39" y="43"/>
                    <a:pt x="3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9" name="PA_淘宝店chenying0907 29"/>
          <p:cNvGrpSpPr>
            <a:grpSpLocks/>
          </p:cNvGrpSpPr>
          <p:nvPr>
            <p:custDataLst>
              <p:tags r:id="rId12"/>
            </p:custDataLst>
          </p:nvPr>
        </p:nvGrpSpPr>
        <p:grpSpPr bwMode="auto">
          <a:xfrm>
            <a:off x="1362075" y="1783658"/>
            <a:ext cx="406400" cy="400173"/>
            <a:chOff x="0" y="0"/>
            <a:chExt cx="256" cy="252"/>
          </a:xfrm>
        </p:grpSpPr>
        <p:sp>
          <p:nvSpPr>
            <p:cNvPr id="35870" name="淘宝店chenying0907 30"/>
            <p:cNvSpPr>
              <a:spLocks noEditPoints="1"/>
            </p:cNvSpPr>
            <p:nvPr/>
          </p:nvSpPr>
          <p:spPr bwMode="auto">
            <a:xfrm>
              <a:off x="0" y="0"/>
              <a:ext cx="256" cy="252"/>
            </a:xfrm>
            <a:custGeom>
              <a:avLst/>
              <a:gdLst>
                <a:gd name="T0" fmla="*/ 234 w 256"/>
                <a:gd name="T1" fmla="*/ 186 h 252"/>
                <a:gd name="T2" fmla="*/ 69 w 256"/>
                <a:gd name="T3" fmla="*/ 186 h 252"/>
                <a:gd name="T4" fmla="*/ 69 w 256"/>
                <a:gd name="T5" fmla="*/ 21 h 252"/>
                <a:gd name="T6" fmla="*/ 126 w 256"/>
                <a:gd name="T7" fmla="*/ 21 h 252"/>
                <a:gd name="T8" fmla="*/ 126 w 256"/>
                <a:gd name="T9" fmla="*/ 0 h 252"/>
                <a:gd name="T10" fmla="*/ 48 w 256"/>
                <a:gd name="T11" fmla="*/ 0 h 252"/>
                <a:gd name="T12" fmla="*/ 48 w 256"/>
                <a:gd name="T13" fmla="*/ 45 h 252"/>
                <a:gd name="T14" fmla="*/ 0 w 256"/>
                <a:gd name="T15" fmla="*/ 45 h 252"/>
                <a:gd name="T16" fmla="*/ 0 w 256"/>
                <a:gd name="T17" fmla="*/ 252 h 252"/>
                <a:gd name="T18" fmla="*/ 208 w 256"/>
                <a:gd name="T19" fmla="*/ 252 h 252"/>
                <a:gd name="T20" fmla="*/ 208 w 256"/>
                <a:gd name="T21" fmla="*/ 208 h 252"/>
                <a:gd name="T22" fmla="*/ 256 w 256"/>
                <a:gd name="T23" fmla="*/ 208 h 252"/>
                <a:gd name="T24" fmla="*/ 256 w 256"/>
                <a:gd name="T25" fmla="*/ 130 h 252"/>
                <a:gd name="T26" fmla="*/ 234 w 256"/>
                <a:gd name="T27" fmla="*/ 130 h 252"/>
                <a:gd name="T28" fmla="*/ 234 w 256"/>
                <a:gd name="T29" fmla="*/ 186 h 252"/>
                <a:gd name="T30" fmla="*/ 187 w 256"/>
                <a:gd name="T31" fmla="*/ 231 h 252"/>
                <a:gd name="T32" fmla="*/ 24 w 256"/>
                <a:gd name="T33" fmla="*/ 231 h 252"/>
                <a:gd name="T34" fmla="*/ 24 w 256"/>
                <a:gd name="T35" fmla="*/ 68 h 252"/>
                <a:gd name="T36" fmla="*/ 48 w 256"/>
                <a:gd name="T37" fmla="*/ 68 h 252"/>
                <a:gd name="T38" fmla="*/ 48 w 256"/>
                <a:gd name="T39" fmla="*/ 208 h 252"/>
                <a:gd name="T40" fmla="*/ 187 w 256"/>
                <a:gd name="T41" fmla="*/ 208 h 252"/>
                <a:gd name="T42" fmla="*/ 187 w 256"/>
                <a:gd name="T43" fmla="*/ 2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2">
                  <a:moveTo>
                    <a:pt x="234" y="186"/>
                  </a:moveTo>
                  <a:lnTo>
                    <a:pt x="69" y="186"/>
                  </a:lnTo>
                  <a:lnTo>
                    <a:pt x="69" y="21"/>
                  </a:lnTo>
                  <a:lnTo>
                    <a:pt x="126" y="21"/>
                  </a:lnTo>
                  <a:lnTo>
                    <a:pt x="126" y="0"/>
                  </a:lnTo>
                  <a:lnTo>
                    <a:pt x="48" y="0"/>
                  </a:lnTo>
                  <a:lnTo>
                    <a:pt x="48" y="45"/>
                  </a:lnTo>
                  <a:lnTo>
                    <a:pt x="0" y="45"/>
                  </a:lnTo>
                  <a:lnTo>
                    <a:pt x="0" y="252"/>
                  </a:lnTo>
                  <a:lnTo>
                    <a:pt x="208" y="252"/>
                  </a:lnTo>
                  <a:lnTo>
                    <a:pt x="208" y="208"/>
                  </a:lnTo>
                  <a:lnTo>
                    <a:pt x="256" y="208"/>
                  </a:lnTo>
                  <a:lnTo>
                    <a:pt x="256" y="130"/>
                  </a:lnTo>
                  <a:lnTo>
                    <a:pt x="234" y="130"/>
                  </a:lnTo>
                  <a:lnTo>
                    <a:pt x="234" y="186"/>
                  </a:lnTo>
                  <a:close/>
                  <a:moveTo>
                    <a:pt x="187" y="231"/>
                  </a:moveTo>
                  <a:lnTo>
                    <a:pt x="24" y="231"/>
                  </a:lnTo>
                  <a:lnTo>
                    <a:pt x="24" y="68"/>
                  </a:lnTo>
                  <a:lnTo>
                    <a:pt x="48" y="68"/>
                  </a:lnTo>
                  <a:lnTo>
                    <a:pt x="48" y="208"/>
                  </a:lnTo>
                  <a:lnTo>
                    <a:pt x="187" y="208"/>
                  </a:lnTo>
                  <a:lnTo>
                    <a:pt x="187"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1" name="淘宝店chenying0907 31"/>
            <p:cNvSpPr>
              <a:spLocks/>
            </p:cNvSpPr>
            <p:nvPr/>
          </p:nvSpPr>
          <p:spPr bwMode="auto">
            <a:xfrm>
              <a:off x="145" y="0"/>
              <a:ext cx="111" cy="111"/>
            </a:xfrm>
            <a:custGeom>
              <a:avLst/>
              <a:gdLst>
                <a:gd name="T0" fmla="*/ 18 w 111"/>
                <a:gd name="T1" fmla="*/ 0 h 111"/>
                <a:gd name="T2" fmla="*/ 18 w 111"/>
                <a:gd name="T3" fmla="*/ 21 h 111"/>
                <a:gd name="T4" fmla="*/ 73 w 111"/>
                <a:gd name="T5" fmla="*/ 21 h 111"/>
                <a:gd name="T6" fmla="*/ 0 w 111"/>
                <a:gd name="T7" fmla="*/ 94 h 111"/>
                <a:gd name="T8" fmla="*/ 14 w 111"/>
                <a:gd name="T9" fmla="*/ 111 h 111"/>
                <a:gd name="T10" fmla="*/ 89 w 111"/>
                <a:gd name="T11" fmla="*/ 37 h 111"/>
                <a:gd name="T12" fmla="*/ 89 w 111"/>
                <a:gd name="T13" fmla="*/ 92 h 111"/>
                <a:gd name="T14" fmla="*/ 111 w 111"/>
                <a:gd name="T15" fmla="*/ 92 h 111"/>
                <a:gd name="T16" fmla="*/ 111 w 111"/>
                <a:gd name="T17" fmla="*/ 0 h 111"/>
                <a:gd name="T18" fmla="*/ 18 w 11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8" y="0"/>
                  </a:moveTo>
                  <a:lnTo>
                    <a:pt x="18" y="21"/>
                  </a:lnTo>
                  <a:lnTo>
                    <a:pt x="73" y="21"/>
                  </a:lnTo>
                  <a:lnTo>
                    <a:pt x="0" y="94"/>
                  </a:lnTo>
                  <a:lnTo>
                    <a:pt x="14" y="111"/>
                  </a:lnTo>
                  <a:lnTo>
                    <a:pt x="89" y="37"/>
                  </a:lnTo>
                  <a:lnTo>
                    <a:pt x="89" y="92"/>
                  </a:lnTo>
                  <a:lnTo>
                    <a:pt x="111" y="92"/>
                  </a:lnTo>
                  <a:lnTo>
                    <a:pt x="111"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72" name="PA_淘宝店chenying0907 32"/>
          <p:cNvSpPr>
            <a:spLocks noChangeArrowheads="1"/>
          </p:cNvSpPr>
          <p:nvPr>
            <p:custDataLst>
              <p:tags r:id="rId13"/>
            </p:custDataLst>
          </p:nvPr>
        </p:nvSpPr>
        <p:spPr bwMode="auto">
          <a:xfrm>
            <a:off x="4549777" y="1531607"/>
            <a:ext cx="13684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a:solidFill>
                  <a:schemeClr val="bg1"/>
                </a:solidFill>
              </a:rPr>
              <a:t>可选择的系统方案 ONE</a:t>
            </a:r>
            <a:endParaRPr lang="zh-CN" altLang="en-US" sz="1000" dirty="0">
              <a:solidFill>
                <a:schemeClr val="bg1"/>
              </a:solidFill>
            </a:endParaRPr>
          </a:p>
          <a:p>
            <a:pPr>
              <a:lnSpc>
                <a:spcPct val="120000"/>
              </a:lnSpc>
            </a:pPr>
            <a:r>
              <a:rPr lang="zh-CN" altLang="en-US" sz="1000" dirty="0">
                <a:solidFill>
                  <a:schemeClr val="bg1"/>
                </a:solidFill>
              </a:rPr>
              <a:t>方案</a:t>
            </a:r>
            <a:r>
              <a:rPr lang="en-US" altLang="zh-CN" sz="1000" dirty="0">
                <a:solidFill>
                  <a:schemeClr val="bg1"/>
                </a:solidFill>
              </a:rPr>
              <a:t>1</a:t>
            </a:r>
            <a:r>
              <a:rPr lang="zh-CN" altLang="en-US" sz="1000" dirty="0">
                <a:solidFill>
                  <a:schemeClr val="bg1"/>
                </a:solidFill>
              </a:rPr>
              <a:t>：</a:t>
            </a:r>
            <a:r>
              <a:rPr lang="en-US" altLang="zh-CN" sz="1000" dirty="0">
                <a:solidFill>
                  <a:schemeClr val="bg1"/>
                </a:solidFill>
              </a:rPr>
              <a:t>JAVA+MySQL+html5+css+</a:t>
            </a:r>
            <a:r>
              <a:rPr lang="zh-CN" altLang="en-US" sz="1000" dirty="0">
                <a:solidFill>
                  <a:schemeClr val="bg1"/>
                </a:solidFill>
              </a:rPr>
              <a:t>阿里云服务器（安卓开发）</a:t>
            </a:r>
          </a:p>
        </p:txBody>
      </p:sp>
      <p:sp>
        <p:nvSpPr>
          <p:cNvPr id="35873" name="PA_淘宝店chenying0907 33"/>
          <p:cNvSpPr>
            <a:spLocks noChangeArrowheads="1"/>
          </p:cNvSpPr>
          <p:nvPr>
            <p:custDataLst>
              <p:tags r:id="rId14"/>
            </p:custDataLst>
          </p:nvPr>
        </p:nvSpPr>
        <p:spPr bwMode="auto">
          <a:xfrm>
            <a:off x="2534624" y="3465637"/>
            <a:ext cx="13684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a:solidFill>
                  <a:schemeClr val="bg1"/>
                </a:solidFill>
              </a:rPr>
              <a:t>可选择的系统方案 TWO</a:t>
            </a:r>
            <a:endParaRPr lang="zh-CN" altLang="en-US" sz="1000" dirty="0">
              <a:solidFill>
                <a:schemeClr val="bg1"/>
              </a:solidFill>
            </a:endParaRPr>
          </a:p>
          <a:p>
            <a:pPr>
              <a:lnSpc>
                <a:spcPct val="120000"/>
              </a:lnSpc>
            </a:pPr>
            <a:r>
              <a:rPr lang="zh-CN" altLang="en-US" sz="1000" dirty="0">
                <a:solidFill>
                  <a:schemeClr val="bg1"/>
                </a:solidFill>
              </a:rPr>
              <a:t>方案</a:t>
            </a:r>
            <a:r>
              <a:rPr lang="en-US" altLang="zh-CN" sz="1000" dirty="0">
                <a:solidFill>
                  <a:schemeClr val="bg1"/>
                </a:solidFill>
              </a:rPr>
              <a:t>2</a:t>
            </a:r>
            <a:r>
              <a:rPr lang="zh-CN" altLang="en-US" sz="1000" dirty="0">
                <a:solidFill>
                  <a:schemeClr val="bg1"/>
                </a:solidFill>
              </a:rPr>
              <a:t>：</a:t>
            </a:r>
            <a:r>
              <a:rPr lang="en-US" altLang="zh-CN" sz="1000" dirty="0" err="1">
                <a:solidFill>
                  <a:schemeClr val="bg1"/>
                </a:solidFill>
              </a:rPr>
              <a:t>JavaScript+MySQL+Wxml+Wxss</a:t>
            </a:r>
            <a:r>
              <a:rPr lang="en-US" altLang="zh-CN" sz="1000" dirty="0">
                <a:solidFill>
                  <a:schemeClr val="bg1"/>
                </a:solidFill>
              </a:rPr>
              <a:t>+</a:t>
            </a:r>
            <a:r>
              <a:rPr lang="zh-CN" altLang="en-US" sz="1000" dirty="0">
                <a:solidFill>
                  <a:schemeClr val="bg1"/>
                </a:solidFill>
              </a:rPr>
              <a:t>阿里云服务器</a:t>
            </a:r>
            <a:r>
              <a:rPr lang="en-US" altLang="zh-CN" sz="1000" dirty="0">
                <a:solidFill>
                  <a:schemeClr val="bg1"/>
                </a:solidFill>
              </a:rPr>
              <a:t>(</a:t>
            </a:r>
            <a:r>
              <a:rPr lang="zh-CN" altLang="en-US" sz="1000" dirty="0">
                <a:solidFill>
                  <a:schemeClr val="bg1"/>
                </a:solidFill>
              </a:rPr>
              <a:t>微信小程序开发</a:t>
            </a:r>
            <a:r>
              <a:rPr lang="en-US" altLang="zh-CN" sz="800" dirty="0">
                <a:solidFill>
                  <a:schemeClr val="bg1"/>
                </a:solidFill>
              </a:rPr>
              <a:t>)</a:t>
            </a:r>
            <a:endParaRPr lang="zh-CN" altLang="en-US" sz="800" dirty="0">
              <a:solidFill>
                <a:schemeClr val="bg1"/>
              </a:solidFill>
            </a:endParaRPr>
          </a:p>
        </p:txBody>
      </p:sp>
      <p:grpSp>
        <p:nvGrpSpPr>
          <p:cNvPr id="45" name="PA_淘宝店chenying0907 44"/>
          <p:cNvGrpSpPr/>
          <p:nvPr>
            <p:custDataLst>
              <p:tags r:id="rId15"/>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PA_文本框 4"/>
          <p:cNvSpPr txBox="1">
            <a:spLocks noChangeArrowheads="1"/>
          </p:cNvSpPr>
          <p:nvPr>
            <p:custDataLst>
              <p:tags r:id="rId16"/>
            </p:custDataLst>
          </p:nvPr>
        </p:nvSpPr>
        <p:spPr bwMode="auto">
          <a:xfrm>
            <a:off x="535359" y="184337"/>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可选择的系统方案</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0" name="PA_文本框 5"/>
          <p:cNvSpPr txBox="1">
            <a:spLocks noChangeArrowheads="1"/>
          </p:cNvSpPr>
          <p:nvPr>
            <p:custDataLst>
              <p:tags r:id="rId17"/>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188182338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9"/>
                                        </p:tgtEl>
                                        <p:attrNameLst>
                                          <p:attrName>style.visibility</p:attrName>
                                        </p:attrNameLst>
                                      </p:cBhvr>
                                      <p:to>
                                        <p:strVal val="visible"/>
                                      </p:to>
                                    </p:set>
                                    <p:animEffect transition="in" filter="fade">
                                      <p:cBhvr>
                                        <p:cTn id="7" dur="500"/>
                                        <p:tgtEl>
                                          <p:spTgt spid="3584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5850"/>
                                        </p:tgtEl>
                                        <p:attrNameLst>
                                          <p:attrName>style.visibility</p:attrName>
                                        </p:attrNameLst>
                                      </p:cBhvr>
                                      <p:to>
                                        <p:strVal val="visible"/>
                                      </p:to>
                                    </p:set>
                                    <p:animEffect transition="in" filter="fade">
                                      <p:cBhvr>
                                        <p:cTn id="10" dur="500"/>
                                        <p:tgtEl>
                                          <p:spTgt spid="3585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5851"/>
                                        </p:tgtEl>
                                        <p:attrNameLst>
                                          <p:attrName>style.visibility</p:attrName>
                                        </p:attrNameLst>
                                      </p:cBhvr>
                                      <p:to>
                                        <p:strVal val="visible"/>
                                      </p:to>
                                    </p:set>
                                    <p:animEffect transition="in" filter="fade">
                                      <p:cBhvr>
                                        <p:cTn id="13" dur="500"/>
                                        <p:tgtEl>
                                          <p:spTgt spid="3585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5852"/>
                                        </p:tgtEl>
                                        <p:attrNameLst>
                                          <p:attrName>style.visibility</p:attrName>
                                        </p:attrNameLst>
                                      </p:cBhvr>
                                      <p:to>
                                        <p:strVal val="visible"/>
                                      </p:to>
                                    </p:set>
                                    <p:animEffect transition="in" filter="fade">
                                      <p:cBhvr>
                                        <p:cTn id="16" dur="500"/>
                                        <p:tgtEl>
                                          <p:spTgt spid="358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5853"/>
                                        </p:tgtEl>
                                        <p:attrNameLst>
                                          <p:attrName>style.visibility</p:attrName>
                                        </p:attrNameLst>
                                      </p:cBhvr>
                                      <p:to>
                                        <p:strVal val="visible"/>
                                      </p:to>
                                    </p:set>
                                    <p:animEffect transition="in" filter="fade">
                                      <p:cBhvr>
                                        <p:cTn id="19" dur="500"/>
                                        <p:tgtEl>
                                          <p:spTgt spid="3585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5854"/>
                                        </p:tgtEl>
                                        <p:attrNameLst>
                                          <p:attrName>style.visibility</p:attrName>
                                        </p:attrNameLst>
                                      </p:cBhvr>
                                      <p:to>
                                        <p:strVal val="visible"/>
                                      </p:to>
                                    </p:set>
                                    <p:animEffect transition="in" filter="fade">
                                      <p:cBhvr>
                                        <p:cTn id="22" dur="500"/>
                                        <p:tgtEl>
                                          <p:spTgt spid="35854"/>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5855"/>
                                        </p:tgtEl>
                                        <p:attrNameLst>
                                          <p:attrName>style.visibility</p:attrName>
                                        </p:attrNameLst>
                                      </p:cBhvr>
                                      <p:to>
                                        <p:strVal val="visible"/>
                                      </p:to>
                                    </p:set>
                                    <p:animEffect transition="in" filter="fade">
                                      <p:cBhvr>
                                        <p:cTn id="25" dur="500"/>
                                        <p:tgtEl>
                                          <p:spTgt spid="3585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5856"/>
                                        </p:tgtEl>
                                        <p:attrNameLst>
                                          <p:attrName>style.visibility</p:attrName>
                                        </p:attrNameLst>
                                      </p:cBhvr>
                                      <p:to>
                                        <p:strVal val="visible"/>
                                      </p:to>
                                    </p:set>
                                    <p:animEffect transition="in" filter="fade">
                                      <p:cBhvr>
                                        <p:cTn id="28" dur="500"/>
                                        <p:tgtEl>
                                          <p:spTgt spid="35856"/>
                                        </p:tgtEl>
                                      </p:cBhvr>
                                    </p:animEffect>
                                  </p:childTnLst>
                                </p:cTn>
                              </p:par>
                              <p:par>
                                <p:cTn id="29" presetID="10" presetClass="entr" presetSubtype="0" fill="hold" nodeType="withEffect">
                                  <p:stCondLst>
                                    <p:cond delay="2400"/>
                                  </p:stCondLst>
                                  <p:childTnLst>
                                    <p:set>
                                      <p:cBhvr>
                                        <p:cTn id="30" dur="1" fill="hold">
                                          <p:stCondLst>
                                            <p:cond delay="0"/>
                                          </p:stCondLst>
                                        </p:cTn>
                                        <p:tgtEl>
                                          <p:spTgt spid="35857"/>
                                        </p:tgtEl>
                                        <p:attrNameLst>
                                          <p:attrName>style.visibility</p:attrName>
                                        </p:attrNameLst>
                                      </p:cBhvr>
                                      <p:to>
                                        <p:strVal val="visible"/>
                                      </p:to>
                                    </p:set>
                                    <p:animEffect transition="in" filter="fade">
                                      <p:cBhvr>
                                        <p:cTn id="31" dur="500"/>
                                        <p:tgtEl>
                                          <p:spTgt spid="358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863"/>
                                        </p:tgtEl>
                                        <p:attrNameLst>
                                          <p:attrName>style.visibility</p:attrName>
                                        </p:attrNameLst>
                                      </p:cBhvr>
                                      <p:to>
                                        <p:strVal val="visible"/>
                                      </p:to>
                                    </p:set>
                                    <p:animEffect transition="in" filter="fade">
                                      <p:cBhvr>
                                        <p:cTn id="36" dur="500"/>
                                        <p:tgtEl>
                                          <p:spTgt spid="35863"/>
                                        </p:tgtEl>
                                      </p:cBhvr>
                                    </p:animEffect>
                                  </p:childTnLst>
                                </p:cTn>
                              </p:par>
                              <p:par>
                                <p:cTn id="37" presetID="10" presetClass="entr" presetSubtype="0" fill="hold" nodeType="withEffect">
                                  <p:stCondLst>
                                    <p:cond delay="300"/>
                                  </p:stCondLst>
                                  <p:childTnLst>
                                    <p:set>
                                      <p:cBhvr>
                                        <p:cTn id="38" dur="1" fill="hold">
                                          <p:stCondLst>
                                            <p:cond delay="0"/>
                                          </p:stCondLst>
                                        </p:cTn>
                                        <p:tgtEl>
                                          <p:spTgt spid="35866"/>
                                        </p:tgtEl>
                                        <p:attrNameLst>
                                          <p:attrName>style.visibility</p:attrName>
                                        </p:attrNameLst>
                                      </p:cBhvr>
                                      <p:to>
                                        <p:strVal val="visible"/>
                                      </p:to>
                                    </p:set>
                                    <p:animEffect transition="in" filter="fade">
                                      <p:cBhvr>
                                        <p:cTn id="39" dur="500"/>
                                        <p:tgtEl>
                                          <p:spTgt spid="35866"/>
                                        </p:tgtEl>
                                      </p:cBhvr>
                                    </p:animEffect>
                                  </p:childTnLst>
                                </p:cTn>
                              </p:par>
                              <p:par>
                                <p:cTn id="40" presetID="10" presetClass="entr" presetSubtype="0" fill="hold" nodeType="withEffect">
                                  <p:stCondLst>
                                    <p:cond delay="600"/>
                                  </p:stCondLst>
                                  <p:childTnLst>
                                    <p:set>
                                      <p:cBhvr>
                                        <p:cTn id="41" dur="1" fill="hold">
                                          <p:stCondLst>
                                            <p:cond delay="0"/>
                                          </p:stCondLst>
                                        </p:cTn>
                                        <p:tgtEl>
                                          <p:spTgt spid="35869"/>
                                        </p:tgtEl>
                                        <p:attrNameLst>
                                          <p:attrName>style.visibility</p:attrName>
                                        </p:attrNameLst>
                                      </p:cBhvr>
                                      <p:to>
                                        <p:strVal val="visible"/>
                                      </p:to>
                                    </p:set>
                                    <p:animEffect transition="in" filter="fade">
                                      <p:cBhvr>
                                        <p:cTn id="42" dur="500"/>
                                        <p:tgtEl>
                                          <p:spTgt spid="35869"/>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35872"/>
                                        </p:tgtEl>
                                        <p:attrNameLst>
                                          <p:attrName>style.visibility</p:attrName>
                                        </p:attrNameLst>
                                      </p:cBhvr>
                                      <p:to>
                                        <p:strVal val="visible"/>
                                      </p:to>
                                    </p:set>
                                    <p:animEffect transition="in" filter="fade">
                                      <p:cBhvr>
                                        <p:cTn id="45" dur="500"/>
                                        <p:tgtEl>
                                          <p:spTgt spid="35872"/>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35873"/>
                                        </p:tgtEl>
                                        <p:attrNameLst>
                                          <p:attrName>style.visibility</p:attrName>
                                        </p:attrNameLst>
                                      </p:cBhvr>
                                      <p:to>
                                        <p:strVal val="visible"/>
                                      </p:to>
                                    </p:set>
                                    <p:animEffect transition="in" filter="fade">
                                      <p:cBhvr>
                                        <p:cTn id="48" dur="500"/>
                                        <p:tgtEl>
                                          <p:spTgt spid="35873"/>
                                        </p:tgtEl>
                                      </p:cBhvr>
                                    </p:animEffect>
                                  </p:childTnLst>
                                </p:cTn>
                              </p:par>
                              <p:par>
                                <p:cTn id="49" presetID="10" presetClass="entr" presetSubtype="0" fill="hold" nodeType="withEffect">
                                  <p:stCondLst>
                                    <p:cond delay="1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animBg="1"/>
      <p:bldP spid="35850" grpId="0" animBg="1" autoUpdateAnimBg="0"/>
      <p:bldP spid="35851" grpId="0" animBg="1" autoUpdateAnimBg="0"/>
      <p:bldP spid="35852" grpId="0" animBg="1"/>
      <p:bldP spid="35853" grpId="0" animBg="1"/>
      <p:bldP spid="35854" grpId="0" animBg="1"/>
      <p:bldP spid="35855" grpId="0" animBg="1"/>
      <p:bldP spid="35856" grpId="0" animBg="1"/>
      <p:bldP spid="35872" grpId="0"/>
      <p:bldP spid="35873"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6" name="PA_椭圆 32"/>
          <p:cNvSpPr>
            <a:spLocks noChangeArrowheads="1"/>
          </p:cNvSpPr>
          <p:nvPr>
            <p:custDataLst>
              <p:tags r:id="rId1"/>
            </p:custDataLst>
          </p:nvPr>
        </p:nvSpPr>
        <p:spPr bwMode="auto">
          <a:xfrm>
            <a:off x="6523707" y="2618353"/>
            <a:ext cx="444500" cy="444637"/>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97" name="PA_椭圆 33"/>
          <p:cNvSpPr>
            <a:spLocks noChangeArrowheads="1"/>
          </p:cNvSpPr>
          <p:nvPr>
            <p:custDataLst>
              <p:tags r:id="rId2"/>
            </p:custDataLst>
          </p:nvPr>
        </p:nvSpPr>
        <p:spPr bwMode="auto">
          <a:xfrm>
            <a:off x="6523707" y="3266253"/>
            <a:ext cx="444500" cy="44463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95" name="PA_椭圆 31"/>
          <p:cNvSpPr>
            <a:spLocks noChangeArrowheads="1"/>
          </p:cNvSpPr>
          <p:nvPr>
            <p:custDataLst>
              <p:tags r:id="rId3"/>
            </p:custDataLst>
          </p:nvPr>
        </p:nvSpPr>
        <p:spPr bwMode="auto">
          <a:xfrm>
            <a:off x="6523707" y="1968866"/>
            <a:ext cx="444500" cy="444637"/>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73" name="PA_淘宝店chenying0907 9"/>
          <p:cNvSpPr>
            <a:spLocks noChangeArrowheads="1"/>
          </p:cNvSpPr>
          <p:nvPr>
            <p:custDataLst>
              <p:tags r:id="rId4"/>
            </p:custDataLst>
          </p:nvPr>
        </p:nvSpPr>
        <p:spPr bwMode="auto">
          <a:xfrm>
            <a:off x="-22422" y="2045005"/>
            <a:ext cx="3459162" cy="1668978"/>
          </a:xfrm>
          <a:prstGeom prst="rect">
            <a:avLst/>
          </a:prstGeom>
          <a:solidFill>
            <a:schemeClr val="accent1"/>
          </a:solidFill>
          <a:ln>
            <a:noFill/>
          </a:ln>
          <a:effectLst/>
        </p:spPr>
        <p:txBody>
          <a:bodyPr wrap="none" anchor="ctr"/>
          <a:lstStyle/>
          <a:p>
            <a:endParaRPr lang="zh-CN" altLang="en-US"/>
          </a:p>
        </p:txBody>
      </p:sp>
      <p:grpSp>
        <p:nvGrpSpPr>
          <p:cNvPr id="36874" name="PA_淘宝店chenying0907 10"/>
          <p:cNvGrpSpPr>
            <a:grpSpLocks/>
          </p:cNvGrpSpPr>
          <p:nvPr>
            <p:custDataLst>
              <p:tags r:id="rId5"/>
            </p:custDataLst>
          </p:nvPr>
        </p:nvGrpSpPr>
        <p:grpSpPr bwMode="auto">
          <a:xfrm>
            <a:off x="2838340" y="1874621"/>
            <a:ext cx="3675063" cy="2475676"/>
            <a:chOff x="0" y="0"/>
            <a:chExt cx="2724" cy="1835"/>
          </a:xfrm>
        </p:grpSpPr>
        <p:sp>
          <p:nvSpPr>
            <p:cNvPr id="3687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76" name="Group 12"/>
            <p:cNvGrpSpPr>
              <a:grpSpLocks/>
            </p:cNvGrpSpPr>
            <p:nvPr/>
          </p:nvGrpSpPr>
          <p:grpSpPr bwMode="auto">
            <a:xfrm>
              <a:off x="240" y="0"/>
              <a:ext cx="2246" cy="1810"/>
              <a:chOff x="0" y="0"/>
              <a:chExt cx="2556" cy="1958"/>
            </a:xfrm>
          </p:grpSpPr>
          <p:pic>
            <p:nvPicPr>
              <p:cNvPr id="36877" name="Picture 13" descr="apple ic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6878" name="Rectangle 14" descr="Money"/>
              <p:cNvSpPr>
                <a:spLocks noChangeArrowheads="1"/>
              </p:cNvSpPr>
              <p:nvPr/>
            </p:nvSpPr>
            <p:spPr bwMode="auto">
              <a:xfrm>
                <a:off x="99" y="100"/>
                <a:ext cx="2358" cy="1336"/>
              </a:xfrm>
              <a:prstGeom prst="rect">
                <a:avLst/>
              </a:prstGeom>
              <a:blipFill dpi="0" rotWithShape="1">
                <a:blip r:embed="rId18"/>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6879" name="PA_淘宝店chenying0907 15"/>
          <p:cNvSpPr>
            <a:spLocks noChangeArrowheads="1"/>
          </p:cNvSpPr>
          <p:nvPr>
            <p:custDataLst>
              <p:tags r:id="rId6"/>
            </p:custDataLst>
          </p:nvPr>
        </p:nvSpPr>
        <p:spPr bwMode="auto">
          <a:xfrm>
            <a:off x="552254" y="2264147"/>
            <a:ext cx="256063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最终方案：</a:t>
            </a:r>
          </a:p>
          <a:p>
            <a:pPr>
              <a:lnSpc>
                <a:spcPct val="12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方案</a:t>
            </a:r>
            <a:r>
              <a:rPr lang="en-US" altLang="zh-CN" sz="2000" dirty="0">
                <a:solidFill>
                  <a:schemeClr val="bg1">
                    <a:lumMod val="50000"/>
                  </a:schemeClr>
                </a:solidFill>
                <a:latin typeface="微软雅黑 Light" panose="020B0502040204020203" pitchFamily="34" charset="-122"/>
                <a:ea typeface="微软雅黑 Light" panose="020B0502040204020203" pitchFamily="34" charset="-122"/>
              </a:rPr>
              <a:t>2</a:t>
            </a:r>
            <a:endParaRPr lang="zh-CN" altLang="en-US" sz="2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36880" name="PA_淘宝店chenying0907 16"/>
          <p:cNvGrpSpPr>
            <a:grpSpLocks/>
          </p:cNvGrpSpPr>
          <p:nvPr>
            <p:custDataLst>
              <p:tags r:id="rId7"/>
            </p:custDataLst>
          </p:nvPr>
        </p:nvGrpSpPr>
        <p:grpSpPr bwMode="auto">
          <a:xfrm>
            <a:off x="6660232" y="2083201"/>
            <a:ext cx="171450" cy="222319"/>
            <a:chOff x="0" y="0"/>
            <a:chExt cx="184" cy="236"/>
          </a:xfrm>
        </p:grpSpPr>
        <p:sp>
          <p:nvSpPr>
            <p:cNvPr id="36881" name="淘宝店chenying0907 17"/>
            <p:cNvSpPr>
              <a:spLocks/>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2" name="淘宝店chenying0907 18"/>
            <p:cNvSpPr>
              <a:spLocks/>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3" name="淘宝店chenying0907 19"/>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4" name="淘宝店chenying0907 20"/>
            <p:cNvSpPr>
              <a:spLocks/>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5" name="淘宝店chenying0907 21"/>
            <p:cNvSpPr>
              <a:spLocks/>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pSp>
        <p:nvGrpSpPr>
          <p:cNvPr id="36889" name="PA_淘宝店chenying0907 25"/>
          <p:cNvGrpSpPr>
            <a:grpSpLocks/>
          </p:cNvGrpSpPr>
          <p:nvPr>
            <p:custDataLst>
              <p:tags r:id="rId8"/>
            </p:custDataLst>
          </p:nvPr>
        </p:nvGrpSpPr>
        <p:grpSpPr bwMode="auto">
          <a:xfrm>
            <a:off x="6638007" y="3383764"/>
            <a:ext cx="215900" cy="222319"/>
            <a:chOff x="0" y="0"/>
            <a:chExt cx="232" cy="236"/>
          </a:xfrm>
        </p:grpSpPr>
        <p:sp>
          <p:nvSpPr>
            <p:cNvPr id="36890" name="淘宝店chenying0907 26"/>
            <p:cNvSpPr>
              <a:spLocks/>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91" name="淘宝店chenying0907 27"/>
            <p:cNvSpPr>
              <a:spLocks/>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pSp>
        <p:nvGrpSpPr>
          <p:cNvPr id="36892" name="PA_淘宝店chenying0907 28"/>
          <p:cNvGrpSpPr>
            <a:grpSpLocks/>
          </p:cNvGrpSpPr>
          <p:nvPr>
            <p:custDataLst>
              <p:tags r:id="rId9"/>
            </p:custDataLst>
          </p:nvPr>
        </p:nvGrpSpPr>
        <p:grpSpPr bwMode="auto">
          <a:xfrm>
            <a:off x="6633244" y="2734277"/>
            <a:ext cx="222250" cy="187383"/>
            <a:chOff x="0" y="0"/>
            <a:chExt cx="235" cy="200"/>
          </a:xfrm>
        </p:grpSpPr>
        <p:sp>
          <p:nvSpPr>
            <p:cNvPr id="36893" name="淘宝店chenying0907 29"/>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94" name="淘宝店chenying0907 30"/>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36899" name="PA_淘宝店chenying0907 35"/>
          <p:cNvSpPr>
            <a:spLocks noChangeArrowheads="1"/>
          </p:cNvSpPr>
          <p:nvPr>
            <p:custDataLst>
              <p:tags r:id="rId10"/>
            </p:custDataLst>
          </p:nvPr>
        </p:nvSpPr>
        <p:spPr bwMode="auto">
          <a:xfrm>
            <a:off x="7279484" y="1874621"/>
            <a:ext cx="1800225"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rPr>
              <a:t>微信小程序的开发具有相应的微信平台作为支撑，可以解决跨平台的问题。</a:t>
            </a:r>
          </a:p>
        </p:txBody>
      </p:sp>
      <p:sp>
        <p:nvSpPr>
          <p:cNvPr id="36900" name="PA_淘宝店chenying0907 36"/>
          <p:cNvSpPr>
            <a:spLocks noChangeArrowheads="1"/>
          </p:cNvSpPr>
          <p:nvPr>
            <p:custDataLst>
              <p:tags r:id="rId11"/>
            </p:custDataLst>
          </p:nvPr>
        </p:nvSpPr>
        <p:spPr bwMode="auto">
          <a:xfrm>
            <a:off x="7307711" y="2618353"/>
            <a:ext cx="18002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rPr>
              <a:t>安卓开发无法解决跨平台问题，同时学习周期比微信小程序要长。</a:t>
            </a:r>
          </a:p>
        </p:txBody>
      </p:sp>
      <p:sp>
        <p:nvSpPr>
          <p:cNvPr id="36901" name="PA_淘宝店chenying0907 37"/>
          <p:cNvSpPr>
            <a:spLocks noChangeArrowheads="1"/>
          </p:cNvSpPr>
          <p:nvPr>
            <p:custDataLst>
              <p:tags r:id="rId12"/>
            </p:custDataLst>
          </p:nvPr>
        </p:nvSpPr>
        <p:spPr bwMode="auto">
          <a:xfrm>
            <a:off x="7279483" y="3319851"/>
            <a:ext cx="180022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微信小程序更易进行推广，使用户能够快速加载微信小程序。</a:t>
            </a:r>
          </a:p>
        </p:txBody>
      </p:sp>
      <p:grpSp>
        <p:nvGrpSpPr>
          <p:cNvPr id="50" name="PA_淘宝店chenying0907 49"/>
          <p:cNvGrpSpPr/>
          <p:nvPr>
            <p:custDataLst>
              <p:tags r:id="rId13"/>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14"/>
            </p:custDataLst>
          </p:nvPr>
        </p:nvSpPr>
        <p:spPr bwMode="auto">
          <a:xfrm>
            <a:off x="535359" y="18433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选择最终方案的准则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15"/>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62875731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96"/>
                                        </p:tgtEl>
                                        <p:attrNameLst>
                                          <p:attrName>style.visibility</p:attrName>
                                        </p:attrNameLst>
                                      </p:cBhvr>
                                      <p:to>
                                        <p:strVal val="visible"/>
                                      </p:to>
                                    </p:set>
                                    <p:animEffect transition="in" filter="fade">
                                      <p:cBhvr>
                                        <p:cTn id="7" dur="500"/>
                                        <p:tgtEl>
                                          <p:spTgt spid="3689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6897"/>
                                        </p:tgtEl>
                                        <p:attrNameLst>
                                          <p:attrName>style.visibility</p:attrName>
                                        </p:attrNameLst>
                                      </p:cBhvr>
                                      <p:to>
                                        <p:strVal val="visible"/>
                                      </p:to>
                                    </p:set>
                                    <p:animEffect transition="in" filter="fade">
                                      <p:cBhvr>
                                        <p:cTn id="10" dur="500"/>
                                        <p:tgtEl>
                                          <p:spTgt spid="36897"/>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36895"/>
                                        </p:tgtEl>
                                        <p:attrNameLst>
                                          <p:attrName>style.visibility</p:attrName>
                                        </p:attrNameLst>
                                      </p:cBhvr>
                                      <p:to>
                                        <p:strVal val="visible"/>
                                      </p:to>
                                    </p:set>
                                    <p:animEffect transition="in" filter="fade">
                                      <p:cBhvr>
                                        <p:cTn id="13" dur="500"/>
                                        <p:tgtEl>
                                          <p:spTgt spid="36895"/>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6873"/>
                                        </p:tgtEl>
                                        <p:attrNameLst>
                                          <p:attrName>style.visibility</p:attrName>
                                        </p:attrNameLst>
                                      </p:cBhvr>
                                      <p:to>
                                        <p:strVal val="visible"/>
                                      </p:to>
                                    </p:set>
                                    <p:animEffect transition="in" filter="fade">
                                      <p:cBhvr>
                                        <p:cTn id="16" dur="500"/>
                                        <p:tgtEl>
                                          <p:spTgt spid="36873"/>
                                        </p:tgtEl>
                                      </p:cBhvr>
                                    </p:animEffect>
                                  </p:childTnLst>
                                </p:cTn>
                              </p:par>
                              <p:par>
                                <p:cTn id="17" presetID="10" presetClass="entr" presetSubtype="0" fill="hold" nodeType="withEffect">
                                  <p:stCondLst>
                                    <p:cond delay="1500"/>
                                  </p:stCondLst>
                                  <p:childTnLst>
                                    <p:set>
                                      <p:cBhvr>
                                        <p:cTn id="18" dur="1" fill="hold">
                                          <p:stCondLst>
                                            <p:cond delay="0"/>
                                          </p:stCondLst>
                                        </p:cTn>
                                        <p:tgtEl>
                                          <p:spTgt spid="36874"/>
                                        </p:tgtEl>
                                        <p:attrNameLst>
                                          <p:attrName>style.visibility</p:attrName>
                                        </p:attrNameLst>
                                      </p:cBhvr>
                                      <p:to>
                                        <p:strVal val="visible"/>
                                      </p:to>
                                    </p:set>
                                    <p:animEffect transition="in" filter="fade">
                                      <p:cBhvr>
                                        <p:cTn id="19" dur="500"/>
                                        <p:tgtEl>
                                          <p:spTgt spid="36874"/>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36879"/>
                                        </p:tgtEl>
                                        <p:attrNameLst>
                                          <p:attrName>style.visibility</p:attrName>
                                        </p:attrNameLst>
                                      </p:cBhvr>
                                      <p:to>
                                        <p:strVal val="visible"/>
                                      </p:to>
                                    </p:set>
                                    <p:animEffect transition="in" filter="fade">
                                      <p:cBhvr>
                                        <p:cTn id="22" dur="500"/>
                                        <p:tgtEl>
                                          <p:spTgt spid="36879"/>
                                        </p:tgtEl>
                                      </p:cBhvr>
                                    </p:animEffect>
                                  </p:childTnLst>
                                </p:cTn>
                              </p:par>
                              <p:par>
                                <p:cTn id="23" presetID="10" presetClass="entr" presetSubtype="0" fill="hold" nodeType="withEffect">
                                  <p:stCondLst>
                                    <p:cond delay="2100"/>
                                  </p:stCondLst>
                                  <p:childTnLst>
                                    <p:set>
                                      <p:cBhvr>
                                        <p:cTn id="24" dur="1" fill="hold">
                                          <p:stCondLst>
                                            <p:cond delay="0"/>
                                          </p:stCondLst>
                                        </p:cTn>
                                        <p:tgtEl>
                                          <p:spTgt spid="36880"/>
                                        </p:tgtEl>
                                        <p:attrNameLst>
                                          <p:attrName>style.visibility</p:attrName>
                                        </p:attrNameLst>
                                      </p:cBhvr>
                                      <p:to>
                                        <p:strVal val="visible"/>
                                      </p:to>
                                    </p:set>
                                    <p:animEffect transition="in" filter="fade">
                                      <p:cBhvr>
                                        <p:cTn id="25" dur="500"/>
                                        <p:tgtEl>
                                          <p:spTgt spid="3688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889"/>
                                        </p:tgtEl>
                                        <p:attrNameLst>
                                          <p:attrName>style.visibility</p:attrName>
                                        </p:attrNameLst>
                                      </p:cBhvr>
                                      <p:to>
                                        <p:strVal val="visible"/>
                                      </p:to>
                                    </p:set>
                                    <p:animEffect transition="in" filter="fade">
                                      <p:cBhvr>
                                        <p:cTn id="30" dur="500"/>
                                        <p:tgtEl>
                                          <p:spTgt spid="36889"/>
                                        </p:tgtEl>
                                      </p:cBhvr>
                                    </p:animEffect>
                                  </p:childTnLst>
                                </p:cTn>
                              </p:par>
                              <p:par>
                                <p:cTn id="31" presetID="10" presetClass="entr" presetSubtype="0" fill="hold" nodeType="withEffect">
                                  <p:stCondLst>
                                    <p:cond delay="300"/>
                                  </p:stCondLst>
                                  <p:childTnLst>
                                    <p:set>
                                      <p:cBhvr>
                                        <p:cTn id="32" dur="1" fill="hold">
                                          <p:stCondLst>
                                            <p:cond delay="0"/>
                                          </p:stCondLst>
                                        </p:cTn>
                                        <p:tgtEl>
                                          <p:spTgt spid="36892"/>
                                        </p:tgtEl>
                                        <p:attrNameLst>
                                          <p:attrName>style.visibility</p:attrName>
                                        </p:attrNameLst>
                                      </p:cBhvr>
                                      <p:to>
                                        <p:strVal val="visible"/>
                                      </p:to>
                                    </p:set>
                                    <p:animEffect transition="in" filter="fade">
                                      <p:cBhvr>
                                        <p:cTn id="33" dur="500"/>
                                        <p:tgtEl>
                                          <p:spTgt spid="36892"/>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36899"/>
                                        </p:tgtEl>
                                        <p:attrNameLst>
                                          <p:attrName>style.visibility</p:attrName>
                                        </p:attrNameLst>
                                      </p:cBhvr>
                                      <p:to>
                                        <p:strVal val="visible"/>
                                      </p:to>
                                    </p:set>
                                    <p:animEffect transition="in" filter="fade">
                                      <p:cBhvr>
                                        <p:cTn id="36" dur="500"/>
                                        <p:tgtEl>
                                          <p:spTgt spid="3689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6900"/>
                                        </p:tgtEl>
                                        <p:attrNameLst>
                                          <p:attrName>style.visibility</p:attrName>
                                        </p:attrNameLst>
                                      </p:cBhvr>
                                      <p:to>
                                        <p:strVal val="visible"/>
                                      </p:to>
                                    </p:set>
                                    <p:animEffect transition="in" filter="fade">
                                      <p:cBhvr>
                                        <p:cTn id="39" dur="500"/>
                                        <p:tgtEl>
                                          <p:spTgt spid="36900"/>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36901"/>
                                        </p:tgtEl>
                                        <p:attrNameLst>
                                          <p:attrName>style.visibility</p:attrName>
                                        </p:attrNameLst>
                                      </p:cBhvr>
                                      <p:to>
                                        <p:strVal val="visible"/>
                                      </p:to>
                                    </p:set>
                                    <p:animEffect transition="in" filter="fade">
                                      <p:cBhvr>
                                        <p:cTn id="42" dur="500"/>
                                        <p:tgtEl>
                                          <p:spTgt spid="36901"/>
                                        </p:tgtEl>
                                      </p:cBhvr>
                                    </p:animEffect>
                                  </p:childTnLst>
                                </p:cTn>
                              </p:par>
                              <p:par>
                                <p:cTn id="43" presetID="10" presetClass="entr" presetSubtype="0" fill="hold" nodeType="withEffect">
                                  <p:stCondLst>
                                    <p:cond delay="180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21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grpId="0" nodeType="withEffect">
                                  <p:stCondLst>
                                    <p:cond delay="24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animBg="1"/>
      <p:bldP spid="36897" grpId="0" animBg="1" autoUpdateAnimBg="0"/>
      <p:bldP spid="36895" grpId="0" animBg="1"/>
      <p:bldP spid="36873" grpId="0" animBg="1"/>
      <p:bldP spid="36879" grpId="0"/>
      <p:bldP spid="36899" grpId="0" animBg="1" autoUpdateAnimBg="0"/>
      <p:bldP spid="36900" grpId="0"/>
      <p:bldP spid="36901"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a:spLocks/>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164348"/>
            <a:ext cx="1481252" cy="523220"/>
            <a:chOff x="4241135" y="664220"/>
            <a:chExt cx="1481252" cy="523220"/>
          </a:xfrm>
        </p:grpSpPr>
        <p:sp>
          <p:nvSpPr>
            <p:cNvPr id="17" name="PA_文本框 16"/>
            <p:cNvSpPr txBox="1"/>
            <p:nvPr>
              <p:custDataLst>
                <p:tags r:id="rId24"/>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5"/>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引言</a:t>
              </a:r>
            </a:p>
          </p:txBody>
        </p:sp>
        <p:grpSp>
          <p:nvGrpSpPr>
            <p:cNvPr id="40" name="PA_淘宝店chenying0907 39"/>
            <p:cNvGrpSpPr/>
            <p:nvPr>
              <p:custDataLst>
                <p:tags r:id="rId26"/>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979688"/>
            <a:ext cx="2866246" cy="523220"/>
            <a:chOff x="4241135" y="1479560"/>
            <a:chExt cx="2866246" cy="523220"/>
          </a:xfrm>
        </p:grpSpPr>
        <p:sp>
          <p:nvSpPr>
            <p:cNvPr id="22" name="PA_文本框 21"/>
            <p:cNvSpPr txBox="1"/>
            <p:nvPr>
              <p:custDataLst>
                <p:tags r:id="rId21"/>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2"/>
              </p:custDataLst>
            </p:nvPr>
          </p:nvSpPr>
          <p:spPr>
            <a:xfrm>
              <a:off x="5076056" y="1556504"/>
              <a:ext cx="2031325"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可行性分析的前提</a:t>
              </a:r>
            </a:p>
          </p:txBody>
        </p:sp>
        <p:grpSp>
          <p:nvGrpSpPr>
            <p:cNvPr id="41" name="PA_淘宝店chenying0907 40"/>
            <p:cNvGrpSpPr/>
            <p:nvPr>
              <p:custDataLst>
                <p:tags r:id="rId23"/>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1810268"/>
            <a:ext cx="2173749" cy="523220"/>
            <a:chOff x="4241135" y="2310140"/>
            <a:chExt cx="2173749" cy="523220"/>
          </a:xfrm>
        </p:grpSpPr>
        <p:sp>
          <p:nvSpPr>
            <p:cNvPr id="25" name="PA_文本框 24"/>
            <p:cNvSpPr txBox="1"/>
            <p:nvPr>
              <p:custDataLst>
                <p:tags r:id="rId18"/>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19"/>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可选的方案</a:t>
              </a:r>
            </a:p>
          </p:txBody>
        </p:sp>
        <p:grpSp>
          <p:nvGrpSpPr>
            <p:cNvPr id="44" name="PA_淘宝店chenying0907 43"/>
            <p:cNvGrpSpPr/>
            <p:nvPr>
              <p:custDataLst>
                <p:tags r:id="rId20"/>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625608"/>
            <a:ext cx="2173749" cy="523220"/>
            <a:chOff x="4241135" y="3125480"/>
            <a:chExt cx="2173749" cy="523220"/>
          </a:xfrm>
        </p:grpSpPr>
        <p:sp>
          <p:nvSpPr>
            <p:cNvPr id="28" name="PA_文本框 27"/>
            <p:cNvSpPr txBox="1"/>
            <p:nvPr>
              <p:custDataLst>
                <p:tags r:id="rId15"/>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6"/>
              </p:custDataLst>
            </p:nvPr>
          </p:nvSpPr>
          <p:spPr>
            <a:xfrm>
              <a:off x="5076056" y="320242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建议的系统</a:t>
              </a:r>
            </a:p>
          </p:txBody>
        </p:sp>
        <p:grpSp>
          <p:nvGrpSpPr>
            <p:cNvPr id="47" name="PA_淘宝店chenying0907 46"/>
            <p:cNvGrpSpPr/>
            <p:nvPr>
              <p:custDataLst>
                <p:tags r:id="rId17"/>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433328"/>
            <a:ext cx="2691455" cy="523220"/>
            <a:chOff x="4241135" y="3933200"/>
            <a:chExt cx="2691455" cy="523220"/>
          </a:xfrm>
        </p:grpSpPr>
        <p:sp>
          <p:nvSpPr>
            <p:cNvPr id="31" name="PA_文本框 30"/>
            <p:cNvSpPr txBox="1"/>
            <p:nvPr>
              <p:custDataLst>
                <p:tags r:id="rId12"/>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3"/>
              </p:custDataLst>
            </p:nvPr>
          </p:nvSpPr>
          <p:spPr>
            <a:xfrm>
              <a:off x="5076056" y="4010144"/>
              <a:ext cx="1856534"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各类可行性分析</a:t>
              </a:r>
            </a:p>
          </p:txBody>
        </p:sp>
        <p:grpSp>
          <p:nvGrpSpPr>
            <p:cNvPr id="50" name="PA_淘宝店chenying0907 49"/>
            <p:cNvGrpSpPr/>
            <p:nvPr>
              <p:custDataLst>
                <p:tags r:id="rId14"/>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4241135" y="4156186"/>
            <a:ext cx="1481252" cy="523220"/>
            <a:chOff x="4308191" y="4183136"/>
            <a:chExt cx="1481252" cy="523220"/>
          </a:xfrm>
        </p:grpSpPr>
        <p:sp>
          <p:nvSpPr>
            <p:cNvPr id="53" name="PA_文本框 30"/>
            <p:cNvSpPr txBox="1"/>
            <p:nvPr>
              <p:custDataLst>
                <p:tags r:id="rId10"/>
              </p:custDataLst>
            </p:nvPr>
          </p:nvSpPr>
          <p:spPr>
            <a:xfrm>
              <a:off x="4308191" y="4183136"/>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4" name="PA_文本框 31"/>
            <p:cNvSpPr txBox="1"/>
            <p:nvPr>
              <p:custDataLst>
                <p:tags r:id="rId11"/>
              </p:custDataLst>
            </p:nvPr>
          </p:nvSpPr>
          <p:spPr>
            <a:xfrm>
              <a:off x="5143112" y="4260080"/>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后序</a:t>
              </a:r>
            </a:p>
          </p:txBody>
        </p:sp>
        <p:cxnSp>
          <p:nvCxnSpPr>
            <p:cNvPr id="55" name="直接连接符 54"/>
            <p:cNvCxnSpPr/>
            <p:nvPr/>
          </p:nvCxnSpPr>
          <p:spPr>
            <a:xfrm flipH="1">
              <a:off x="4609240" y="4238095"/>
              <a:ext cx="307149" cy="413301"/>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356688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nimBg="1" autoUpdateAnimBg="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2031325"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所建议的系统</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数据流程和处理流程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设备、软件、运行、开发</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经费、局限性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0070795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数据流程</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4"/>
            </p:custDataLst>
          </p:nvPr>
        </p:nvSpPr>
        <p:spPr bwMode="auto">
          <a:xfrm>
            <a:off x="535359" y="509426"/>
            <a:ext cx="78739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Data process</a:t>
            </a:r>
          </a:p>
        </p:txBody>
      </p:sp>
      <p:graphicFrame>
        <p:nvGraphicFramePr>
          <p:cNvPr id="2" name="对象 1"/>
          <p:cNvGraphicFramePr>
            <a:graphicFrameLocks noChangeAspect="1"/>
          </p:cNvGraphicFramePr>
          <p:nvPr>
            <p:extLst>
              <p:ext uri="{D42A27DB-BD31-4B8C-83A1-F6EECF244321}">
                <p14:modId xmlns:p14="http://schemas.microsoft.com/office/powerpoint/2010/main" val="3989082993"/>
              </p:ext>
            </p:extLst>
          </p:nvPr>
        </p:nvGraphicFramePr>
        <p:xfrm>
          <a:off x="1322754" y="-524594"/>
          <a:ext cx="7200559" cy="10271318"/>
        </p:xfrm>
        <a:graphic>
          <a:graphicData uri="http://schemas.openxmlformats.org/presentationml/2006/ole">
            <mc:AlternateContent xmlns:mc="http://schemas.openxmlformats.org/markup-compatibility/2006">
              <mc:Choice xmlns:v="urn:schemas-microsoft-com:vml" Requires="v">
                <p:oleObj spid="_x0000_s5141" name="Visio" r:id="rId6" imgW="7574209" imgH="10706155" progId="Visio.Drawing.15">
                  <p:link updateAutomatic="1"/>
                </p:oleObj>
              </mc:Choice>
              <mc:Fallback>
                <p:oleObj name="Visio" r:id="rId6" imgW="7574209" imgH="10706155" progId="Visio.Drawing.15">
                  <p:link updateAutomatic="1"/>
                  <p:pic>
                    <p:nvPicPr>
                      <p:cNvPr id="0" name=""/>
                      <p:cNvPicPr/>
                      <p:nvPr/>
                    </p:nvPicPr>
                    <p:blipFill>
                      <a:blip r:embed="rId7"/>
                      <a:stretch>
                        <a:fillRect/>
                      </a:stretch>
                    </p:blipFill>
                    <p:spPr>
                      <a:xfrm>
                        <a:off x="1322754" y="-524594"/>
                        <a:ext cx="7200559" cy="10271318"/>
                      </a:xfrm>
                      <a:prstGeom prst="rect">
                        <a:avLst/>
                      </a:prstGeom>
                    </p:spPr>
                  </p:pic>
                </p:oleObj>
              </mc:Fallback>
            </mc:AlternateContent>
          </a:graphicData>
        </a:graphic>
      </p:graphicFrame>
    </p:spTree>
    <p:extLst>
      <p:ext uri="{BB962C8B-B14F-4D97-AF65-F5344CB8AC3E}">
        <p14:creationId xmlns:p14="http://schemas.microsoft.com/office/powerpoint/2010/main" val="202675343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b="1" dirty="0"/>
              <a:t>处理流程</a:t>
            </a:r>
          </a:p>
        </p:txBody>
      </p:sp>
      <p:sp>
        <p:nvSpPr>
          <p:cNvPr id="56" name="PA_文本框 5"/>
          <p:cNvSpPr txBox="1">
            <a:spLocks noChangeArrowheads="1"/>
          </p:cNvSpPr>
          <p:nvPr>
            <p:custDataLst>
              <p:tags r:id="rId3"/>
            </p:custDataLst>
          </p:nvPr>
        </p:nvSpPr>
        <p:spPr bwMode="auto">
          <a:xfrm>
            <a:off x="535359" y="509426"/>
            <a:ext cx="104067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Treatment scheme</a:t>
            </a:r>
          </a:p>
        </p:txBody>
      </p:sp>
      <p:pic>
        <p:nvPicPr>
          <p:cNvPr id="6146" name="Picture 2" descr="3f898052afed882885b2ae98f6998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694" y="-103189"/>
            <a:ext cx="7801769"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7900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_任意多边形 80"/>
          <p:cNvSpPr>
            <a:spLocks/>
          </p:cNvSpPr>
          <p:nvPr>
            <p:custDataLst>
              <p:tags r:id="rId1"/>
            </p:custDataLst>
          </p:nvPr>
        </p:nvSpPr>
        <p:spPr bwMode="auto">
          <a:xfrm>
            <a:off x="6252028" y="987573"/>
            <a:ext cx="2772925" cy="3456384"/>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49" name="PA_淘宝店chenying0907 93"/>
          <p:cNvSpPr>
            <a:spLocks noChangeArrowheads="1"/>
          </p:cNvSpPr>
          <p:nvPr>
            <p:custDataLst>
              <p:tags r:id="rId2"/>
            </p:custDataLst>
          </p:nvPr>
        </p:nvSpPr>
        <p:spPr bwMode="auto">
          <a:xfrm>
            <a:off x="6992389" y="1470251"/>
            <a:ext cx="14798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b="1" dirty="0">
                <a:latin typeface="华文楷体" panose="02010600040101010101" pitchFamily="2" charset="-122"/>
                <a:ea typeface="华文楷体" panose="02010600040101010101" pitchFamily="2" charset="-122"/>
              </a:rPr>
              <a:t>开发</a:t>
            </a:r>
            <a:endParaRPr lang="en-US" altLang="zh-CN" sz="2400" b="1"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使用的开发程序为</a:t>
            </a:r>
            <a:r>
              <a:rPr lang="en-US" altLang="zh-CN" dirty="0">
                <a:latin typeface="华文楷体" panose="02010600040101010101" pitchFamily="2" charset="-122"/>
                <a:ea typeface="华文楷体" panose="02010600040101010101" pitchFamily="2" charset="-122"/>
              </a:rPr>
              <a:t>Visual Studio Code</a:t>
            </a:r>
            <a:r>
              <a:rPr lang="zh-CN" altLang="zh-CN" dirty="0">
                <a:latin typeface="华文楷体" panose="02010600040101010101" pitchFamily="2" charset="-122"/>
                <a:ea typeface="华文楷体" panose="02010600040101010101" pitchFamily="2" charset="-122"/>
              </a:rPr>
              <a:t>、微信</a:t>
            </a:r>
            <a:r>
              <a:rPr lang="en-US" altLang="zh-CN" dirty="0">
                <a:latin typeface="华文楷体" panose="02010600040101010101" pitchFamily="2" charset="-122"/>
                <a:ea typeface="华文楷体" panose="02010600040101010101" pitchFamily="2" charset="-122"/>
              </a:rPr>
              <a:t>web</a:t>
            </a:r>
            <a:r>
              <a:rPr lang="zh-CN" altLang="zh-CN" dirty="0">
                <a:latin typeface="华文楷体" panose="02010600040101010101" pitchFamily="2" charset="-122"/>
                <a:ea typeface="华文楷体" panose="02010600040101010101" pitchFamily="2" charset="-122"/>
              </a:rPr>
              <a:t>开发者工具</a:t>
            </a:r>
          </a:p>
        </p:txBody>
      </p:sp>
      <p:sp>
        <p:nvSpPr>
          <p:cNvPr id="54" name="PA_Line 99"/>
          <p:cNvSpPr>
            <a:spLocks noChangeShapeType="1"/>
          </p:cNvSpPr>
          <p:nvPr>
            <p:custDataLst>
              <p:tags r:id="rId3"/>
            </p:custDataLst>
          </p:nvPr>
        </p:nvSpPr>
        <p:spPr bwMode="auto">
          <a:xfrm>
            <a:off x="4959371" y="2884018"/>
            <a:ext cx="0" cy="2548132"/>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36944" name="PA_任意多边形 80"/>
          <p:cNvSpPr>
            <a:spLocks/>
          </p:cNvSpPr>
          <p:nvPr>
            <p:custDataLst>
              <p:tags r:id="rId4"/>
            </p:custDataLst>
          </p:nvPr>
        </p:nvSpPr>
        <p:spPr bwMode="auto">
          <a:xfrm>
            <a:off x="4247347" y="987574"/>
            <a:ext cx="2772925" cy="3456384"/>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7" name="PA_淘宝店chenying0907 93"/>
          <p:cNvSpPr>
            <a:spLocks noChangeArrowheads="1"/>
          </p:cNvSpPr>
          <p:nvPr>
            <p:custDataLst>
              <p:tags r:id="rId5"/>
            </p:custDataLst>
          </p:nvPr>
        </p:nvSpPr>
        <p:spPr bwMode="auto">
          <a:xfrm>
            <a:off x="4952933" y="1347614"/>
            <a:ext cx="170951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dirty="0">
                <a:latin typeface="华文楷体" panose="02010600040101010101" pitchFamily="2" charset="-122"/>
                <a:ea typeface="华文楷体" panose="02010600040101010101" pitchFamily="2" charset="-122"/>
              </a:rPr>
              <a:t>运行</a:t>
            </a:r>
            <a:endParaRPr lang="en-US" altLang="zh-CN" sz="2400" dirty="0">
              <a:latin typeface="华文楷体" panose="02010600040101010101" pitchFamily="2" charset="-122"/>
              <a:ea typeface="华文楷体" panose="02010600040101010101" pitchFamily="2" charset="-122"/>
            </a:endParaRPr>
          </a:p>
          <a:p>
            <a:r>
              <a:rPr lang="zh-CN" altLang="zh-CN" sz="1400" dirty="0">
                <a:latin typeface="华文楷体" panose="02010600040101010101" pitchFamily="2" charset="-122"/>
                <a:ea typeface="华文楷体" panose="02010600040101010101" pitchFamily="2" charset="-122"/>
              </a:rPr>
              <a:t>采用</a:t>
            </a:r>
            <a:r>
              <a:rPr lang="en-US" altLang="zh-CN" sz="1400" dirty="0">
                <a:latin typeface="华文楷体" panose="02010600040101010101" pitchFamily="2" charset="-122"/>
                <a:ea typeface="华文楷体" panose="02010600040101010101" pitchFamily="2" charset="-122"/>
              </a:rPr>
              <a:t>JavaScript</a:t>
            </a:r>
            <a:r>
              <a:rPr lang="zh-CN" altLang="zh-CN" sz="1400" dirty="0">
                <a:latin typeface="华文楷体" panose="02010600040101010101" pitchFamily="2" charset="-122"/>
                <a:ea typeface="华文楷体" panose="02010600040101010101" pitchFamily="2" charset="-122"/>
              </a:rPr>
              <a:t>脚本语言在微信小程序上运行，可以在以下平台的微信中进行应用：</a:t>
            </a:r>
          </a:p>
          <a:p>
            <a:r>
              <a:rPr lang="zh-CN" altLang="zh-CN" sz="1400" dirty="0">
                <a:latin typeface="华文楷体" panose="02010600040101010101" pitchFamily="2" charset="-122"/>
                <a:ea typeface="华文楷体" panose="02010600040101010101" pitchFamily="2" charset="-122"/>
              </a:rPr>
              <a:t>桌面应用程序：</a:t>
            </a:r>
            <a:r>
              <a:rPr lang="en-US" altLang="zh-CN" sz="1400" dirty="0">
                <a:latin typeface="华文楷体" panose="02010600040101010101" pitchFamily="2" charset="-122"/>
                <a:ea typeface="华文楷体" panose="02010600040101010101" pitchFamily="2" charset="-122"/>
              </a:rPr>
              <a:t>mac OS</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Linux</a:t>
            </a:r>
            <a:r>
              <a:rPr lang="zh-CN" altLang="en-US"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Windows </a:t>
            </a:r>
            <a:endParaRPr lang="zh-CN"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Android</a:t>
            </a:r>
            <a:r>
              <a:rPr lang="zh-CN" altLang="zh-CN" sz="1400" dirty="0">
                <a:latin typeface="华文楷体" panose="02010600040101010101" pitchFamily="2" charset="-122"/>
                <a:ea typeface="华文楷体" panose="02010600040101010101" pitchFamily="2" charset="-122"/>
              </a:rPr>
              <a:t>设备：移动手机。</a:t>
            </a:r>
          </a:p>
          <a:p>
            <a:r>
              <a:rPr lang="en-US" altLang="zh-CN" sz="1400" dirty="0" err="1">
                <a:latin typeface="华文楷体" panose="02010600040101010101" pitchFamily="2" charset="-122"/>
                <a:ea typeface="华文楷体" panose="02010600040101010101" pitchFamily="2" charset="-122"/>
              </a:rPr>
              <a:t>Ios</a:t>
            </a:r>
            <a:r>
              <a:rPr lang="zh-CN" altLang="zh-CN" sz="1400" dirty="0">
                <a:latin typeface="华文楷体" panose="02010600040101010101" pitchFamily="2" charset="-122"/>
                <a:ea typeface="华文楷体" panose="02010600040101010101" pitchFamily="2" charset="-122"/>
              </a:rPr>
              <a:t>设备：</a:t>
            </a:r>
            <a:r>
              <a:rPr lang="en-US" altLang="zh-CN" sz="1400" dirty="0" err="1">
                <a:latin typeface="华文楷体" panose="02010600040101010101" pitchFamily="2" charset="-122"/>
                <a:ea typeface="华文楷体" panose="02010600040101010101" pitchFamily="2" charset="-122"/>
              </a:rPr>
              <a:t>iphone</a:t>
            </a:r>
            <a:r>
              <a:rPr lang="zh-CN" altLang="zh-CN" sz="1400" dirty="0">
                <a:latin typeface="华文楷体" panose="02010600040101010101" pitchFamily="2" charset="-122"/>
                <a:ea typeface="华文楷体" panose="02010600040101010101" pitchFamily="2" charset="-122"/>
              </a:rPr>
              <a:t>、</a:t>
            </a:r>
            <a:r>
              <a:rPr lang="en-US" altLang="zh-CN" sz="1400" dirty="0" err="1">
                <a:latin typeface="华文楷体" panose="02010600040101010101" pitchFamily="2" charset="-122"/>
                <a:ea typeface="华文楷体" panose="02010600040101010101" pitchFamily="2" charset="-122"/>
              </a:rPr>
              <a:t>ipad</a:t>
            </a:r>
            <a:r>
              <a:rPr lang="zh-CN" altLang="zh-CN" sz="1200" dirty="0">
                <a:latin typeface="华文楷体" panose="02010600040101010101" pitchFamily="2" charset="-122"/>
                <a:ea typeface="华文楷体" panose="02010600040101010101" pitchFamily="2" charset="-122"/>
              </a:rPr>
              <a:t>。</a:t>
            </a:r>
          </a:p>
        </p:txBody>
      </p:sp>
      <p:sp>
        <p:nvSpPr>
          <p:cNvPr id="36943" name="PA_任意多边形 79"/>
          <p:cNvSpPr>
            <a:spLocks/>
          </p:cNvSpPr>
          <p:nvPr>
            <p:custDataLst>
              <p:tags r:id="rId6"/>
            </p:custDataLst>
          </p:nvPr>
        </p:nvSpPr>
        <p:spPr bwMode="auto">
          <a:xfrm>
            <a:off x="2234690" y="987574"/>
            <a:ext cx="2769358" cy="3456384"/>
          </a:xfrm>
          <a:custGeom>
            <a:avLst/>
            <a:gdLst>
              <a:gd name="T0" fmla="*/ 0 w 1553"/>
              <a:gd name="T1" fmla="*/ 0 h 1114"/>
              <a:gd name="T2" fmla="*/ 400 w 1553"/>
              <a:gd name="T3" fmla="*/ 557 h 1114"/>
              <a:gd name="T4" fmla="*/ 0 w 1553"/>
              <a:gd name="T5" fmla="*/ 1114 h 1114"/>
              <a:gd name="T6" fmla="*/ 1154 w 1553"/>
              <a:gd name="T7" fmla="*/ 1114 h 1114"/>
              <a:gd name="T8" fmla="*/ 1553 w 1553"/>
              <a:gd name="T9" fmla="*/ 557 h 1114"/>
              <a:gd name="T10" fmla="*/ 1154 w 1553"/>
              <a:gd name="T11" fmla="*/ 0 h 1114"/>
              <a:gd name="T12" fmla="*/ 0 w 1553"/>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3" h="1114">
                <a:moveTo>
                  <a:pt x="0" y="0"/>
                </a:moveTo>
                <a:lnTo>
                  <a:pt x="400" y="557"/>
                </a:lnTo>
                <a:lnTo>
                  <a:pt x="0" y="1114"/>
                </a:lnTo>
                <a:lnTo>
                  <a:pt x="1154" y="1114"/>
                </a:lnTo>
                <a:lnTo>
                  <a:pt x="1553" y="557"/>
                </a:lnTo>
                <a:lnTo>
                  <a:pt x="1154" y="0"/>
                </a:lnTo>
                <a:lnTo>
                  <a:pt x="0" y="0"/>
                </a:lnTo>
                <a:close/>
              </a:path>
            </a:pathLst>
          </a:cu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6" name="PA_淘宝店chenying0907 92"/>
          <p:cNvSpPr>
            <a:spLocks noChangeArrowheads="1"/>
          </p:cNvSpPr>
          <p:nvPr>
            <p:custDataLst>
              <p:tags r:id="rId7"/>
            </p:custDataLst>
          </p:nvPr>
        </p:nvSpPr>
        <p:spPr bwMode="auto">
          <a:xfrm>
            <a:off x="2943147" y="1347614"/>
            <a:ext cx="147981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b="1" dirty="0">
                <a:latin typeface="华文楷体" panose="02010600040101010101" pitchFamily="2" charset="-122"/>
                <a:ea typeface="华文楷体" panose="02010600040101010101" pitchFamily="2" charset="-122"/>
              </a:rPr>
              <a:t>软件</a:t>
            </a:r>
          </a:p>
          <a:p>
            <a:r>
              <a:rPr lang="en-US" altLang="zh-CN" dirty="0" err="1">
                <a:latin typeface="华文楷体" panose="02010600040101010101" pitchFamily="2" charset="-122"/>
                <a:ea typeface="华文楷体" panose="02010600040101010101" pitchFamily="2" charset="-122"/>
              </a:rPr>
              <a:t>VScode</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Axure</a:t>
            </a:r>
            <a:r>
              <a:rPr lang="en-US" altLang="zh-CN" dirty="0">
                <a:latin typeface="华文楷体" panose="02010600040101010101" pitchFamily="2" charset="-122"/>
                <a:ea typeface="华文楷体" panose="02010600040101010101" pitchFamily="2" charset="-122"/>
              </a:rPr>
              <a:t> RP</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MySQL</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Git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Project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Html5</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Css3</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IDEA</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TomCat</a:t>
            </a:r>
            <a:r>
              <a:rPr lang="zh-CN" altLang="zh-CN" dirty="0">
                <a:latin typeface="华文楷体" panose="02010600040101010101" pitchFamily="2" charset="-122"/>
                <a:ea typeface="华文楷体" panose="02010600040101010101" pitchFamily="2" charset="-122"/>
              </a:rPr>
              <a:t>等软件。</a:t>
            </a:r>
          </a:p>
          <a:p>
            <a:r>
              <a:rPr lang="en-US" altLang="zh-CN" dirty="0">
                <a:latin typeface="华文楷体" panose="02010600040101010101" pitchFamily="2" charset="-122"/>
                <a:ea typeface="华文楷体" panose="02010600040101010101" pitchFamily="2" charset="-122"/>
              </a:rPr>
              <a:t> </a:t>
            </a:r>
            <a:endParaRPr lang="zh-CN" altLang="zh-CN" dirty="0">
              <a:latin typeface="华文楷体" panose="02010600040101010101" pitchFamily="2" charset="-122"/>
              <a:ea typeface="华文楷体" panose="02010600040101010101" pitchFamily="2" charset="-122"/>
            </a:endParaRPr>
          </a:p>
        </p:txBody>
      </p:sp>
      <p:sp>
        <p:nvSpPr>
          <p:cNvPr id="36942" name="PA_任意多边形 78"/>
          <p:cNvSpPr>
            <a:spLocks/>
          </p:cNvSpPr>
          <p:nvPr>
            <p:custDataLst>
              <p:tags r:id="rId8"/>
            </p:custDataLst>
          </p:nvPr>
        </p:nvSpPr>
        <p:spPr bwMode="auto">
          <a:xfrm>
            <a:off x="107504" y="987574"/>
            <a:ext cx="2772924" cy="3456384"/>
          </a:xfrm>
          <a:custGeom>
            <a:avLst/>
            <a:gdLst>
              <a:gd name="T0" fmla="*/ 0 w 1555"/>
              <a:gd name="T1" fmla="*/ 0 h 1114"/>
              <a:gd name="T2" fmla="*/ 401 w 1555"/>
              <a:gd name="T3" fmla="*/ 557 h 1114"/>
              <a:gd name="T4" fmla="*/ 0 w 1555"/>
              <a:gd name="T5" fmla="*/ 1114 h 1114"/>
              <a:gd name="T6" fmla="*/ 1154 w 1555"/>
              <a:gd name="T7" fmla="*/ 1114 h 1114"/>
              <a:gd name="T8" fmla="*/ 1555 w 1555"/>
              <a:gd name="T9" fmla="*/ 557 h 1114"/>
              <a:gd name="T10" fmla="*/ 1154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4" y="1114"/>
                </a:lnTo>
                <a:lnTo>
                  <a:pt x="1555" y="557"/>
                </a:lnTo>
                <a:lnTo>
                  <a:pt x="1154" y="0"/>
                </a:lnTo>
                <a:lnTo>
                  <a:pt x="0" y="0"/>
                </a:ln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5" name="PA_淘宝店chenying0907 91"/>
          <p:cNvSpPr>
            <a:spLocks noChangeArrowheads="1"/>
          </p:cNvSpPr>
          <p:nvPr>
            <p:custDataLst>
              <p:tags r:id="rId9"/>
            </p:custDataLst>
          </p:nvPr>
        </p:nvSpPr>
        <p:spPr bwMode="auto">
          <a:xfrm>
            <a:off x="811233" y="1331965"/>
            <a:ext cx="1479814" cy="299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itchFamily="34" charset="0"/>
              <a:buNone/>
            </a:pPr>
            <a:r>
              <a:rPr lang="zh-CN" altLang="zh-CN" sz="2400" b="1" dirty="0">
                <a:latin typeface="华文楷体" panose="02010600040101010101" pitchFamily="2" charset="-122"/>
                <a:ea typeface="华文楷体" panose="02010600040101010101" pitchFamily="2" charset="-122"/>
              </a:rPr>
              <a:t>设备</a:t>
            </a:r>
            <a:endParaRPr lang="en-US" altLang="zh-CN" sz="2400" b="1"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硬件环境：</a:t>
            </a:r>
            <a:r>
              <a:rPr lang="en-US" altLang="zh-CN" dirty="0">
                <a:latin typeface="华文楷体" panose="02010600040101010101" pitchFamily="2" charset="-122"/>
                <a:ea typeface="华文楷体" panose="02010600040101010101" pitchFamily="2" charset="-122"/>
              </a:rPr>
              <a:t>PC</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LAPTOP</a:t>
            </a:r>
            <a:endParaRPr lang="zh-CN" altLang="zh-CN"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操作系统：</a:t>
            </a:r>
            <a:r>
              <a:rPr lang="en-US" altLang="zh-CN" dirty="0">
                <a:latin typeface="华文楷体" panose="02010600040101010101" pitchFamily="2" charset="-122"/>
                <a:ea typeface="华文楷体" panose="02010600040101010101" pitchFamily="2" charset="-122"/>
              </a:rPr>
              <a:t>Windows 10</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Linux</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ios</a:t>
            </a:r>
            <a:endParaRPr lang="zh-CN" altLang="zh-CN"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开发语言：</a:t>
            </a:r>
            <a:r>
              <a:rPr lang="en-US" altLang="zh-CN" dirty="0">
                <a:latin typeface="华文楷体" panose="02010600040101010101" pitchFamily="2" charset="-122"/>
                <a:ea typeface="华文楷体" panose="02010600040101010101" pitchFamily="2" charset="-122"/>
              </a:rPr>
              <a:t>JavaScript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MySQL</a:t>
            </a:r>
            <a:r>
              <a:rPr lang="zh-CN" altLang="zh-CN" dirty="0">
                <a:latin typeface="华文楷体" panose="02010600040101010101" pitchFamily="2" charset="-122"/>
                <a:ea typeface="华文楷体" panose="02010600040101010101" pitchFamily="2" charset="-122"/>
              </a:rPr>
              <a:t>数据库</a:t>
            </a:r>
          </a:p>
          <a:p>
            <a:pPr algn="ctr">
              <a:lnSpc>
                <a:spcPct val="120000"/>
              </a:lnSpc>
              <a:buFont typeface="Arial" pitchFamily="34" charset="0"/>
              <a:buNone/>
            </a:pP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537995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6944"/>
                                        </p:tgtEl>
                                        <p:attrNameLst>
                                          <p:attrName>style.visibility</p:attrName>
                                        </p:attrNameLst>
                                      </p:cBhvr>
                                      <p:to>
                                        <p:strVal val="visible"/>
                                      </p:to>
                                    </p:set>
                                    <p:animEffect transition="in" filter="fade">
                                      <p:cBhvr>
                                        <p:cTn id="16" dur="500"/>
                                        <p:tgtEl>
                                          <p:spTgt spid="36944"/>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36957"/>
                                        </p:tgtEl>
                                        <p:attrNameLst>
                                          <p:attrName>style.visibility</p:attrName>
                                        </p:attrNameLst>
                                      </p:cBhvr>
                                      <p:to>
                                        <p:strVal val="visible"/>
                                      </p:to>
                                    </p:set>
                                    <p:animEffect transition="in" filter="fade">
                                      <p:cBhvr>
                                        <p:cTn id="19" dur="500"/>
                                        <p:tgtEl>
                                          <p:spTgt spid="36957"/>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36943"/>
                                        </p:tgtEl>
                                        <p:attrNameLst>
                                          <p:attrName>style.visibility</p:attrName>
                                        </p:attrNameLst>
                                      </p:cBhvr>
                                      <p:to>
                                        <p:strVal val="visible"/>
                                      </p:to>
                                    </p:set>
                                    <p:animEffect transition="in" filter="fade">
                                      <p:cBhvr>
                                        <p:cTn id="22" dur="500"/>
                                        <p:tgtEl>
                                          <p:spTgt spid="369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956"/>
                                        </p:tgtEl>
                                        <p:attrNameLst>
                                          <p:attrName>style.visibility</p:attrName>
                                        </p:attrNameLst>
                                      </p:cBhvr>
                                      <p:to>
                                        <p:strVal val="visible"/>
                                      </p:to>
                                    </p:set>
                                    <p:animEffect transition="in" filter="fade">
                                      <p:cBhvr>
                                        <p:cTn id="27" dur="500"/>
                                        <p:tgtEl>
                                          <p:spTgt spid="36956"/>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36942"/>
                                        </p:tgtEl>
                                        <p:attrNameLst>
                                          <p:attrName>style.visibility</p:attrName>
                                        </p:attrNameLst>
                                      </p:cBhvr>
                                      <p:to>
                                        <p:strVal val="visible"/>
                                      </p:to>
                                    </p:set>
                                    <p:animEffect transition="in" filter="fade">
                                      <p:cBhvr>
                                        <p:cTn id="30" dur="500"/>
                                        <p:tgtEl>
                                          <p:spTgt spid="36942"/>
                                        </p:tgtEl>
                                      </p:cBhvr>
                                    </p:animEffect>
                                  </p:childTnLst>
                                </p:cTn>
                              </p:par>
                              <p:par>
                                <p:cTn id="31" presetID="10" presetClass="entr" presetSubtype="0" fill="hold" grpId="0" nodeType="withEffect">
                                  <p:stCondLst>
                                    <p:cond delay="900"/>
                                  </p:stCondLst>
                                  <p:childTnLst>
                                    <p:set>
                                      <p:cBhvr>
                                        <p:cTn id="32" dur="1" fill="hold">
                                          <p:stCondLst>
                                            <p:cond delay="0"/>
                                          </p:stCondLst>
                                        </p:cTn>
                                        <p:tgtEl>
                                          <p:spTgt spid="36955"/>
                                        </p:tgtEl>
                                        <p:attrNameLst>
                                          <p:attrName>style.visibility</p:attrName>
                                        </p:attrNameLst>
                                      </p:cBhvr>
                                      <p:to>
                                        <p:strVal val="visible"/>
                                      </p:to>
                                    </p:set>
                                    <p:animEffect transition="in" filter="fade">
                                      <p:cBhvr>
                                        <p:cTn id="33" dur="500"/>
                                        <p:tgtEl>
                                          <p:spTgt spid="36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p:bldP spid="54" grpId="0" animBg="1"/>
      <p:bldP spid="36944" grpId="0" animBg="1"/>
      <p:bldP spid="36957" grpId="0"/>
      <p:bldP spid="36943" grpId="0" animBg="1"/>
      <p:bldP spid="36956" grpId="0"/>
      <p:bldP spid="36942" grpId="0" animBg="1" autoUpdateAnimBg="0"/>
      <p:bldP spid="369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PA_任意多边形 11"/>
          <p:cNvSpPr>
            <a:spLocks/>
          </p:cNvSpPr>
          <p:nvPr>
            <p:custDataLst>
              <p:tags r:id="rId1"/>
            </p:custDataLst>
          </p:nvPr>
        </p:nvSpPr>
        <p:spPr bwMode="auto">
          <a:xfrm>
            <a:off x="755651" y="2642735"/>
            <a:ext cx="2085975"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2" name="PA_任意多边形 12"/>
          <p:cNvSpPr>
            <a:spLocks/>
          </p:cNvSpPr>
          <p:nvPr>
            <p:custDataLst>
              <p:tags r:id="rId2"/>
            </p:custDataLst>
          </p:nvPr>
        </p:nvSpPr>
        <p:spPr bwMode="auto">
          <a:xfrm>
            <a:off x="2622550" y="2722134"/>
            <a:ext cx="2089150" cy="503393"/>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3" name="PA_任意多边形 13"/>
          <p:cNvSpPr>
            <a:spLocks/>
          </p:cNvSpPr>
          <p:nvPr>
            <p:custDataLst>
              <p:tags r:id="rId3"/>
            </p:custDataLst>
          </p:nvPr>
        </p:nvSpPr>
        <p:spPr bwMode="auto">
          <a:xfrm>
            <a:off x="4433889" y="2642735"/>
            <a:ext cx="2084387"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4" name="PA_任意多边形 14"/>
          <p:cNvSpPr>
            <a:spLocks/>
          </p:cNvSpPr>
          <p:nvPr>
            <p:custDataLst>
              <p:tags r:id="rId4"/>
            </p:custDataLst>
          </p:nvPr>
        </p:nvSpPr>
        <p:spPr bwMode="auto">
          <a:xfrm>
            <a:off x="6300192" y="2732457"/>
            <a:ext cx="2085975" cy="503393"/>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5375" name="PA_淘宝店chenying0907 15"/>
          <p:cNvGrpSpPr>
            <a:grpSpLocks/>
          </p:cNvGrpSpPr>
          <p:nvPr>
            <p:custDataLst>
              <p:tags r:id="rId5"/>
            </p:custDataLst>
          </p:nvPr>
        </p:nvGrpSpPr>
        <p:grpSpPr bwMode="auto">
          <a:xfrm>
            <a:off x="4611688" y="2841234"/>
            <a:ext cx="152400" cy="190559"/>
            <a:chOff x="0" y="0"/>
            <a:chExt cx="96" cy="120"/>
          </a:xfrm>
        </p:grpSpPr>
        <p:sp>
          <p:nvSpPr>
            <p:cNvPr id="15376" name="淘宝店chenying0907 16"/>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77" name="Rectangle 17"/>
            <p:cNvSpPr>
              <a:spLocks noChangeArrowheads="1"/>
            </p:cNvSpPr>
            <p:nvPr/>
          </p:nvSpPr>
          <p:spPr bwMode="auto">
            <a:xfrm>
              <a:off x="27" y="33"/>
              <a:ext cx="4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78" name="Rectangle 18"/>
            <p:cNvSpPr>
              <a:spLocks noChangeArrowheads="1"/>
            </p:cNvSpPr>
            <p:nvPr/>
          </p:nvSpPr>
          <p:spPr bwMode="auto">
            <a:xfrm>
              <a:off x="27" y="61"/>
              <a:ext cx="27"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79" name="PA_淘宝店chenying0907 19"/>
          <p:cNvGrpSpPr>
            <a:grpSpLocks/>
          </p:cNvGrpSpPr>
          <p:nvPr>
            <p:custDataLst>
              <p:tags r:id="rId6"/>
            </p:custDataLst>
          </p:nvPr>
        </p:nvGrpSpPr>
        <p:grpSpPr bwMode="auto">
          <a:xfrm>
            <a:off x="6484939" y="2849173"/>
            <a:ext cx="185737" cy="173091"/>
            <a:chOff x="0" y="0"/>
            <a:chExt cx="117" cy="109"/>
          </a:xfrm>
        </p:grpSpPr>
        <p:sp>
          <p:nvSpPr>
            <p:cNvPr id="15380" name="淘宝店chenying0907 20"/>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1" name="Rectangle 21"/>
            <p:cNvSpPr>
              <a:spLocks noChangeArrowheads="1"/>
            </p:cNvSpPr>
            <p:nvPr/>
          </p:nvSpPr>
          <p:spPr bwMode="auto">
            <a:xfrm>
              <a:off x="75" y="64"/>
              <a:ext cx="10"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82" name="Rectangle 22"/>
            <p:cNvSpPr>
              <a:spLocks noChangeArrowheads="1"/>
            </p:cNvSpPr>
            <p:nvPr/>
          </p:nvSpPr>
          <p:spPr bwMode="auto">
            <a:xfrm>
              <a:off x="90" y="64"/>
              <a:ext cx="9"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83" name="PA_淘宝店chenying0907 23"/>
          <p:cNvGrpSpPr>
            <a:grpSpLocks/>
          </p:cNvGrpSpPr>
          <p:nvPr>
            <p:custDataLst>
              <p:tags r:id="rId7"/>
            </p:custDataLst>
          </p:nvPr>
        </p:nvGrpSpPr>
        <p:grpSpPr bwMode="auto">
          <a:xfrm>
            <a:off x="2771775" y="2842822"/>
            <a:ext cx="185738" cy="187383"/>
            <a:chOff x="0" y="0"/>
            <a:chExt cx="117" cy="118"/>
          </a:xfrm>
        </p:grpSpPr>
        <p:sp>
          <p:nvSpPr>
            <p:cNvPr id="15384" name="淘宝店chenying0907 24"/>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5" name="Rectangle 25"/>
            <p:cNvSpPr>
              <a:spLocks noChangeArrowheads="1"/>
            </p:cNvSpPr>
            <p:nvPr/>
          </p:nvSpPr>
          <p:spPr bwMode="auto">
            <a:xfrm>
              <a:off x="36" y="48"/>
              <a:ext cx="1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86" name="Rectangle 26"/>
            <p:cNvSpPr>
              <a:spLocks noChangeArrowheads="1"/>
            </p:cNvSpPr>
            <p:nvPr/>
          </p:nvSpPr>
          <p:spPr bwMode="auto">
            <a:xfrm>
              <a:off x="69" y="48"/>
              <a:ext cx="11"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87" name="PA_淘宝店chenying0907 27"/>
          <p:cNvGrpSpPr>
            <a:grpSpLocks/>
          </p:cNvGrpSpPr>
          <p:nvPr>
            <p:custDataLst>
              <p:tags r:id="rId8"/>
            </p:custDataLst>
          </p:nvPr>
        </p:nvGrpSpPr>
        <p:grpSpPr bwMode="auto">
          <a:xfrm>
            <a:off x="900114" y="2841234"/>
            <a:ext cx="166687" cy="190559"/>
            <a:chOff x="0" y="0"/>
            <a:chExt cx="105" cy="120"/>
          </a:xfrm>
        </p:grpSpPr>
        <p:sp>
          <p:nvSpPr>
            <p:cNvPr id="15388" name="淘宝店chenying0907 28"/>
            <p:cNvSpPr>
              <a:spLocks/>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9" name="淘宝店chenying0907 29"/>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15390" name="PA_文本框 30"/>
          <p:cNvSpPr txBox="1">
            <a:spLocks noChangeArrowheads="1"/>
          </p:cNvSpPr>
          <p:nvPr>
            <p:custDataLst>
              <p:tags r:id="rId9"/>
            </p:custDataLst>
          </p:nvPr>
        </p:nvSpPr>
        <p:spPr bwMode="auto">
          <a:xfrm>
            <a:off x="1138465" y="2787774"/>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人力资源费用</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1" name="PA_文本框 31"/>
          <p:cNvSpPr txBox="1">
            <a:spLocks noChangeArrowheads="1"/>
          </p:cNvSpPr>
          <p:nvPr>
            <p:custDataLst>
              <p:tags r:id="rId10"/>
            </p:custDataLst>
          </p:nvPr>
        </p:nvSpPr>
        <p:spPr bwMode="auto">
          <a:xfrm>
            <a:off x="3024415" y="2787774"/>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设备资源费用</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2" name="PA_文本框 32"/>
          <p:cNvSpPr txBox="1">
            <a:spLocks noChangeArrowheads="1"/>
          </p:cNvSpPr>
          <p:nvPr>
            <p:custDataLst>
              <p:tags r:id="rId11"/>
            </p:custDataLst>
          </p:nvPr>
        </p:nvSpPr>
        <p:spPr bwMode="auto">
          <a:xfrm>
            <a:off x="4859565" y="278777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其他经费</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3" name="PA_文本框 33"/>
          <p:cNvSpPr txBox="1">
            <a:spLocks noChangeArrowheads="1"/>
          </p:cNvSpPr>
          <p:nvPr>
            <p:custDataLst>
              <p:tags r:id="rId12"/>
            </p:custDataLst>
          </p:nvPr>
        </p:nvSpPr>
        <p:spPr bwMode="auto">
          <a:xfrm>
            <a:off x="6764565" y="278777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总结</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4" name="PA_淘宝店chenying0907 34"/>
          <p:cNvSpPr>
            <a:spLocks noChangeArrowheads="1"/>
          </p:cNvSpPr>
          <p:nvPr>
            <p:custDataLst>
              <p:tags r:id="rId13"/>
            </p:custDataLst>
          </p:nvPr>
        </p:nvSpPr>
        <p:spPr bwMode="auto">
          <a:xfrm>
            <a:off x="971551" y="1785221"/>
            <a:ext cx="143986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人力资源费用对该项目没什么影响，因为都是我们小组学生的廉价劳动力。</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395" name="PA_淘宝店chenying0907 35"/>
          <p:cNvSpPr>
            <a:spLocks noChangeArrowheads="1"/>
          </p:cNvSpPr>
          <p:nvPr>
            <p:custDataLst>
              <p:tags r:id="rId14"/>
            </p:custDataLst>
          </p:nvPr>
        </p:nvSpPr>
        <p:spPr bwMode="auto">
          <a:xfrm>
            <a:off x="4651376" y="1785221"/>
            <a:ext cx="143986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在其他经费方面，我们支出了少许的资料费用，能够自己承担。</a:t>
            </a:r>
          </a:p>
        </p:txBody>
      </p:sp>
      <p:sp>
        <p:nvSpPr>
          <p:cNvPr id="15396" name="PA_淘宝店chenying0907 36"/>
          <p:cNvSpPr>
            <a:spLocks noChangeArrowheads="1"/>
          </p:cNvSpPr>
          <p:nvPr>
            <p:custDataLst>
              <p:tags r:id="rId15"/>
            </p:custDataLst>
          </p:nvPr>
        </p:nvSpPr>
        <p:spPr bwMode="auto">
          <a:xfrm>
            <a:off x="2886076" y="3331923"/>
            <a:ext cx="143986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目前用于开发的设备足够，能够满足我们的开发需求，只需要少许的服务器租用费用</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397" name="PA_淘宝店chenying0907 37"/>
          <p:cNvSpPr>
            <a:spLocks noChangeArrowheads="1"/>
          </p:cNvSpPr>
          <p:nvPr>
            <p:custDataLst>
              <p:tags r:id="rId16"/>
            </p:custDataLst>
          </p:nvPr>
        </p:nvSpPr>
        <p:spPr bwMode="auto">
          <a:xfrm>
            <a:off x="6565901" y="3331923"/>
            <a:ext cx="14398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综上所述，经费问题不是非常严峻。</a:t>
            </a:r>
          </a:p>
        </p:txBody>
      </p:sp>
      <p:sp>
        <p:nvSpPr>
          <p:cNvPr id="15398" name="PA_文本框 38"/>
          <p:cNvSpPr txBox="1">
            <a:spLocks noChangeArrowheads="1"/>
          </p:cNvSpPr>
          <p:nvPr>
            <p:custDataLst>
              <p:tags r:id="rId17"/>
            </p:custDataLst>
          </p:nvPr>
        </p:nvSpPr>
        <p:spPr bwMode="auto">
          <a:xfrm>
            <a:off x="1358901" y="3376387"/>
            <a:ext cx="6190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2"/>
                </a:solidFill>
                <a:latin typeface="微软雅黑 Light" panose="020B0502040204020203" pitchFamily="34" charset="-122"/>
                <a:ea typeface="微软雅黑 Light" panose="020B0502040204020203" pitchFamily="34" charset="-122"/>
              </a:rPr>
              <a:t>01</a:t>
            </a:r>
          </a:p>
        </p:txBody>
      </p:sp>
      <p:sp>
        <p:nvSpPr>
          <p:cNvPr id="15399" name="PA_文本框 39"/>
          <p:cNvSpPr txBox="1">
            <a:spLocks noChangeArrowheads="1"/>
          </p:cNvSpPr>
          <p:nvPr>
            <p:custDataLst>
              <p:tags r:id="rId18"/>
            </p:custDataLst>
          </p:nvPr>
        </p:nvSpPr>
        <p:spPr bwMode="auto">
          <a:xfrm>
            <a:off x="5059363" y="3376387"/>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4"/>
                </a:solidFill>
                <a:latin typeface="微软雅黑 Light" panose="020B0502040204020203" pitchFamily="34" charset="-122"/>
                <a:ea typeface="微软雅黑 Light" panose="020B0502040204020203" pitchFamily="34" charset="-122"/>
              </a:rPr>
              <a:t>03</a:t>
            </a:r>
          </a:p>
        </p:txBody>
      </p:sp>
      <p:sp>
        <p:nvSpPr>
          <p:cNvPr id="15400" name="PA_文本框 40"/>
          <p:cNvSpPr txBox="1">
            <a:spLocks noChangeArrowheads="1"/>
          </p:cNvSpPr>
          <p:nvPr>
            <p:custDataLst>
              <p:tags r:id="rId19"/>
            </p:custDataLst>
          </p:nvPr>
        </p:nvSpPr>
        <p:spPr bwMode="auto">
          <a:xfrm>
            <a:off x="3262313" y="1842388"/>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3"/>
                </a:solidFill>
                <a:latin typeface="微软雅黑 Light" panose="020B0502040204020203" pitchFamily="34" charset="-122"/>
                <a:ea typeface="微软雅黑 Light" panose="020B0502040204020203" pitchFamily="34" charset="-122"/>
              </a:rPr>
              <a:t>02</a:t>
            </a:r>
          </a:p>
        </p:txBody>
      </p:sp>
      <p:sp>
        <p:nvSpPr>
          <p:cNvPr id="15401" name="PA_文本框 41"/>
          <p:cNvSpPr txBox="1">
            <a:spLocks noChangeArrowheads="1"/>
          </p:cNvSpPr>
          <p:nvPr>
            <p:custDataLst>
              <p:tags r:id="rId20"/>
            </p:custDataLst>
          </p:nvPr>
        </p:nvSpPr>
        <p:spPr bwMode="auto">
          <a:xfrm>
            <a:off x="6962776" y="1842388"/>
            <a:ext cx="7056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5"/>
                </a:solidFill>
                <a:latin typeface="微软雅黑 Light" panose="020B0502040204020203" pitchFamily="34" charset="-122"/>
                <a:ea typeface="微软雅黑 Light" panose="020B0502040204020203" pitchFamily="34" charset="-122"/>
              </a:rPr>
              <a:t>04</a:t>
            </a:r>
          </a:p>
        </p:txBody>
      </p:sp>
      <p:grpSp>
        <p:nvGrpSpPr>
          <p:cNvPr id="54" name="PA_淘宝店chenying0907 53"/>
          <p:cNvGrpSpPr/>
          <p:nvPr>
            <p:custDataLst>
              <p:tags r:id="rId21"/>
            </p:custDataLst>
          </p:nvPr>
        </p:nvGrpSpPr>
        <p:grpSpPr>
          <a:xfrm>
            <a:off x="-9190" y="0"/>
            <a:ext cx="620750" cy="791858"/>
            <a:chOff x="0" y="-21236"/>
            <a:chExt cx="3311527" cy="4224338"/>
          </a:xfrm>
        </p:grpSpPr>
        <p:sp>
          <p:nvSpPr>
            <p:cNvPr id="55"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PA_文本框 4"/>
          <p:cNvSpPr txBox="1">
            <a:spLocks noChangeArrowheads="1"/>
          </p:cNvSpPr>
          <p:nvPr>
            <p:custDataLst>
              <p:tags r:id="rId22"/>
            </p:custDataLst>
          </p:nvPr>
        </p:nvSpPr>
        <p:spPr bwMode="auto">
          <a:xfrm>
            <a:off x="535359" y="18433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经费</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9" name="PA_文本框 5"/>
          <p:cNvSpPr txBox="1">
            <a:spLocks noChangeArrowheads="1"/>
          </p:cNvSpPr>
          <p:nvPr>
            <p:custDataLst>
              <p:tags r:id="rId23"/>
            </p:custDataLst>
          </p:nvPr>
        </p:nvSpPr>
        <p:spPr bwMode="auto">
          <a:xfrm>
            <a:off x="535359" y="509426"/>
            <a:ext cx="56457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expense</a:t>
            </a:r>
          </a:p>
        </p:txBody>
      </p:sp>
    </p:spTree>
    <p:extLst>
      <p:ext uri="{BB962C8B-B14F-4D97-AF65-F5344CB8AC3E}">
        <p14:creationId xmlns:p14="http://schemas.microsoft.com/office/powerpoint/2010/main" val="231484940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500"/>
                                        <p:tgtEl>
                                          <p:spTgt spid="1537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5372"/>
                                        </p:tgtEl>
                                        <p:attrNameLst>
                                          <p:attrName>style.visibility</p:attrName>
                                        </p:attrNameLst>
                                      </p:cBhvr>
                                      <p:to>
                                        <p:strVal val="visible"/>
                                      </p:to>
                                    </p:set>
                                    <p:animEffect transition="in" filter="fade">
                                      <p:cBhvr>
                                        <p:cTn id="10" dur="500"/>
                                        <p:tgtEl>
                                          <p:spTgt spid="1537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5373"/>
                                        </p:tgtEl>
                                        <p:attrNameLst>
                                          <p:attrName>style.visibility</p:attrName>
                                        </p:attrNameLst>
                                      </p:cBhvr>
                                      <p:to>
                                        <p:strVal val="visible"/>
                                      </p:to>
                                    </p:set>
                                    <p:animEffect transition="in" filter="fade">
                                      <p:cBhvr>
                                        <p:cTn id="13" dur="500"/>
                                        <p:tgtEl>
                                          <p:spTgt spid="1537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5374"/>
                                        </p:tgtEl>
                                        <p:attrNameLst>
                                          <p:attrName>style.visibility</p:attrName>
                                        </p:attrNameLst>
                                      </p:cBhvr>
                                      <p:to>
                                        <p:strVal val="visible"/>
                                      </p:to>
                                    </p:set>
                                    <p:animEffect transition="in" filter="fade">
                                      <p:cBhvr>
                                        <p:cTn id="16" dur="500"/>
                                        <p:tgtEl>
                                          <p:spTgt spid="15374"/>
                                        </p:tgtEl>
                                      </p:cBhvr>
                                    </p:animEffect>
                                  </p:childTnLst>
                                </p:cTn>
                              </p:par>
                              <p:par>
                                <p:cTn id="17" presetID="10" presetClass="entr" presetSubtype="0" fill="hold" nodeType="withEffect">
                                  <p:stCondLst>
                                    <p:cond delay="1200"/>
                                  </p:stCondLst>
                                  <p:childTnLst>
                                    <p:set>
                                      <p:cBhvr>
                                        <p:cTn id="18" dur="1" fill="hold">
                                          <p:stCondLst>
                                            <p:cond delay="0"/>
                                          </p:stCondLst>
                                        </p:cTn>
                                        <p:tgtEl>
                                          <p:spTgt spid="15375"/>
                                        </p:tgtEl>
                                        <p:attrNameLst>
                                          <p:attrName>style.visibility</p:attrName>
                                        </p:attrNameLst>
                                      </p:cBhvr>
                                      <p:to>
                                        <p:strVal val="visible"/>
                                      </p:to>
                                    </p:set>
                                    <p:animEffect transition="in" filter="fade">
                                      <p:cBhvr>
                                        <p:cTn id="19" dur="500"/>
                                        <p:tgtEl>
                                          <p:spTgt spid="15375"/>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379"/>
                                        </p:tgtEl>
                                        <p:attrNameLst>
                                          <p:attrName>style.visibility</p:attrName>
                                        </p:attrNameLst>
                                      </p:cBhvr>
                                      <p:to>
                                        <p:strVal val="visible"/>
                                      </p:to>
                                    </p:set>
                                    <p:animEffect transition="in" filter="fade">
                                      <p:cBhvr>
                                        <p:cTn id="22" dur="500"/>
                                        <p:tgtEl>
                                          <p:spTgt spid="15379"/>
                                        </p:tgtEl>
                                      </p:cBhvr>
                                    </p:animEffect>
                                  </p:childTnLst>
                                </p:cTn>
                              </p:par>
                              <p:par>
                                <p:cTn id="23" presetID="10" presetClass="entr" presetSubtype="0" fill="hold" nodeType="withEffect">
                                  <p:stCondLst>
                                    <p:cond delay="1800"/>
                                  </p:stCondLst>
                                  <p:childTnLst>
                                    <p:set>
                                      <p:cBhvr>
                                        <p:cTn id="24" dur="1" fill="hold">
                                          <p:stCondLst>
                                            <p:cond delay="0"/>
                                          </p:stCondLst>
                                        </p:cTn>
                                        <p:tgtEl>
                                          <p:spTgt spid="15383"/>
                                        </p:tgtEl>
                                        <p:attrNameLst>
                                          <p:attrName>style.visibility</p:attrName>
                                        </p:attrNameLst>
                                      </p:cBhvr>
                                      <p:to>
                                        <p:strVal val="visible"/>
                                      </p:to>
                                    </p:set>
                                    <p:animEffect transition="in" filter="fade">
                                      <p:cBhvr>
                                        <p:cTn id="25" dur="500"/>
                                        <p:tgtEl>
                                          <p:spTgt spid="153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15387"/>
                                        </p:tgtEl>
                                        <p:attrNameLst>
                                          <p:attrName>style.visibility</p:attrName>
                                        </p:attrNameLst>
                                      </p:cBhvr>
                                      <p:to>
                                        <p:strVal val="visible"/>
                                      </p:to>
                                    </p:set>
                                    <p:animEffect transition="in" filter="fade">
                                      <p:cBhvr>
                                        <p:cTn id="28" dur="500"/>
                                        <p:tgtEl>
                                          <p:spTgt spid="1538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5390"/>
                                        </p:tgtEl>
                                        <p:attrNameLst>
                                          <p:attrName>style.visibility</p:attrName>
                                        </p:attrNameLst>
                                      </p:cBhvr>
                                      <p:to>
                                        <p:strVal val="visible"/>
                                      </p:to>
                                    </p:set>
                                    <p:animEffect transition="in" filter="fade">
                                      <p:cBhvr>
                                        <p:cTn id="31" dur="500"/>
                                        <p:tgtEl>
                                          <p:spTgt spid="1539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91"/>
                                        </p:tgtEl>
                                        <p:attrNameLst>
                                          <p:attrName>style.visibility</p:attrName>
                                        </p:attrNameLst>
                                      </p:cBhvr>
                                      <p:to>
                                        <p:strVal val="visible"/>
                                      </p:to>
                                    </p:set>
                                    <p:animEffect transition="in" filter="fade">
                                      <p:cBhvr>
                                        <p:cTn id="36" dur="500"/>
                                        <p:tgtEl>
                                          <p:spTgt spid="15391"/>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5392"/>
                                        </p:tgtEl>
                                        <p:attrNameLst>
                                          <p:attrName>style.visibility</p:attrName>
                                        </p:attrNameLst>
                                      </p:cBhvr>
                                      <p:to>
                                        <p:strVal val="visible"/>
                                      </p:to>
                                    </p:set>
                                    <p:animEffect transition="in" filter="fade">
                                      <p:cBhvr>
                                        <p:cTn id="39" dur="500"/>
                                        <p:tgtEl>
                                          <p:spTgt spid="15392"/>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5393"/>
                                        </p:tgtEl>
                                        <p:attrNameLst>
                                          <p:attrName>style.visibility</p:attrName>
                                        </p:attrNameLst>
                                      </p:cBhvr>
                                      <p:to>
                                        <p:strVal val="visible"/>
                                      </p:to>
                                    </p:set>
                                    <p:animEffect transition="in" filter="fade">
                                      <p:cBhvr>
                                        <p:cTn id="42" dur="500"/>
                                        <p:tgtEl>
                                          <p:spTgt spid="15393"/>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15394"/>
                                        </p:tgtEl>
                                        <p:attrNameLst>
                                          <p:attrName>style.visibility</p:attrName>
                                        </p:attrNameLst>
                                      </p:cBhvr>
                                      <p:to>
                                        <p:strVal val="visible"/>
                                      </p:to>
                                    </p:set>
                                    <p:animEffect transition="in" filter="fade">
                                      <p:cBhvr>
                                        <p:cTn id="45" dur="500"/>
                                        <p:tgtEl>
                                          <p:spTgt spid="15394"/>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5395"/>
                                        </p:tgtEl>
                                        <p:attrNameLst>
                                          <p:attrName>style.visibility</p:attrName>
                                        </p:attrNameLst>
                                      </p:cBhvr>
                                      <p:to>
                                        <p:strVal val="visible"/>
                                      </p:to>
                                    </p:set>
                                    <p:animEffect transition="in" filter="fade">
                                      <p:cBhvr>
                                        <p:cTn id="48" dur="500"/>
                                        <p:tgtEl>
                                          <p:spTgt spid="15395"/>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5396"/>
                                        </p:tgtEl>
                                        <p:attrNameLst>
                                          <p:attrName>style.visibility</p:attrName>
                                        </p:attrNameLst>
                                      </p:cBhvr>
                                      <p:to>
                                        <p:strVal val="visible"/>
                                      </p:to>
                                    </p:set>
                                    <p:animEffect transition="in" filter="fade">
                                      <p:cBhvr>
                                        <p:cTn id="51" dur="500"/>
                                        <p:tgtEl>
                                          <p:spTgt spid="15396"/>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5397"/>
                                        </p:tgtEl>
                                        <p:attrNameLst>
                                          <p:attrName>style.visibility</p:attrName>
                                        </p:attrNameLst>
                                      </p:cBhvr>
                                      <p:to>
                                        <p:strVal val="visible"/>
                                      </p:to>
                                    </p:set>
                                    <p:animEffect transition="in" filter="fade">
                                      <p:cBhvr>
                                        <p:cTn id="54" dur="500"/>
                                        <p:tgtEl>
                                          <p:spTgt spid="15397"/>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5398"/>
                                        </p:tgtEl>
                                        <p:attrNameLst>
                                          <p:attrName>style.visibility</p:attrName>
                                        </p:attrNameLst>
                                      </p:cBhvr>
                                      <p:to>
                                        <p:strVal val="visible"/>
                                      </p:to>
                                    </p:set>
                                    <p:animEffect transition="in" filter="fade">
                                      <p:cBhvr>
                                        <p:cTn id="57" dur="500"/>
                                        <p:tgtEl>
                                          <p:spTgt spid="15398"/>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15399"/>
                                        </p:tgtEl>
                                        <p:attrNameLst>
                                          <p:attrName>style.visibility</p:attrName>
                                        </p:attrNameLst>
                                      </p:cBhvr>
                                      <p:to>
                                        <p:strVal val="visible"/>
                                      </p:to>
                                    </p:set>
                                    <p:animEffect transition="in" filter="fade">
                                      <p:cBhvr>
                                        <p:cTn id="60" dur="500"/>
                                        <p:tgtEl>
                                          <p:spTgt spid="1539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400"/>
                                        </p:tgtEl>
                                        <p:attrNameLst>
                                          <p:attrName>style.visibility</p:attrName>
                                        </p:attrNameLst>
                                      </p:cBhvr>
                                      <p:to>
                                        <p:strVal val="visible"/>
                                      </p:to>
                                    </p:set>
                                    <p:animEffect transition="in" filter="fade">
                                      <p:cBhvr>
                                        <p:cTn id="65" dur="500"/>
                                        <p:tgtEl>
                                          <p:spTgt spid="15400"/>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5401"/>
                                        </p:tgtEl>
                                        <p:attrNameLst>
                                          <p:attrName>style.visibility</p:attrName>
                                        </p:attrNameLst>
                                      </p:cBhvr>
                                      <p:to>
                                        <p:strVal val="visible"/>
                                      </p:to>
                                    </p:set>
                                    <p:animEffect transition="in" filter="fade">
                                      <p:cBhvr>
                                        <p:cTn id="68" dur="500"/>
                                        <p:tgtEl>
                                          <p:spTgt spid="15401"/>
                                        </p:tgtEl>
                                      </p:cBhvr>
                                    </p:animEffect>
                                  </p:childTnLst>
                                </p:cTn>
                              </p:par>
                              <p:par>
                                <p:cTn id="69" presetID="10" presetClass="entr" presetSubtype="0" fill="hold" nodeType="withEffect">
                                  <p:stCondLst>
                                    <p:cond delay="6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grpId="0" nodeType="withEffect">
                                  <p:stCondLst>
                                    <p:cond delay="120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animBg="1"/>
      <p:bldP spid="15372" grpId="0" animBg="1" autoUpdateAnimBg="0"/>
      <p:bldP spid="15373" grpId="0" animBg="1" autoUpdateAnimBg="0"/>
      <p:bldP spid="15374" grpId="0" animBg="1"/>
      <p:bldP spid="15390" grpId="0"/>
      <p:bldP spid="15391" grpId="0"/>
      <p:bldP spid="15392" grpId="0" animBg="1" autoUpdateAnimBg="0"/>
      <p:bldP spid="15393" grpId="0" animBg="1" autoUpdateAnimBg="0"/>
      <p:bldP spid="15394" grpId="0"/>
      <p:bldP spid="15395" grpId="0"/>
      <p:bldP spid="15396" grpId="0"/>
      <p:bldP spid="15397" grpId="0"/>
      <p:bldP spid="15398" grpId="0"/>
      <p:bldP spid="15399" grpId="0"/>
      <p:bldP spid="15400" grpId="0"/>
      <p:bldP spid="15401" grpId="0" animBg="1" autoUpdateAnimBg="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PA_任意多边形 2"/>
          <p:cNvSpPr>
            <a:spLocks/>
          </p:cNvSpPr>
          <p:nvPr>
            <p:custDataLst>
              <p:tags r:id="rId1"/>
            </p:custDataLst>
          </p:nvPr>
        </p:nvSpPr>
        <p:spPr bwMode="auto">
          <a:xfrm>
            <a:off x="4051301" y="1103653"/>
            <a:ext cx="1039813" cy="4044610"/>
          </a:xfrm>
          <a:custGeom>
            <a:avLst/>
            <a:gdLst/>
            <a:ahLst/>
            <a:cxnLst/>
            <a:rect l="l" t="t" r="r" b="b"/>
            <a:pathLst>
              <a:path w="1039813" h="4044610">
                <a:moveTo>
                  <a:pt x="519907" y="95280"/>
                </a:moveTo>
                <a:cubicBezTo>
                  <a:pt x="284499" y="95280"/>
                  <a:pt x="93663" y="285820"/>
                  <a:pt x="93663" y="520862"/>
                </a:cubicBezTo>
                <a:cubicBezTo>
                  <a:pt x="93663" y="755904"/>
                  <a:pt x="284499" y="946444"/>
                  <a:pt x="519907" y="946444"/>
                </a:cubicBezTo>
                <a:cubicBezTo>
                  <a:pt x="755315" y="946444"/>
                  <a:pt x="946151" y="755904"/>
                  <a:pt x="946151" y="520862"/>
                </a:cubicBezTo>
                <a:cubicBezTo>
                  <a:pt x="946151" y="285820"/>
                  <a:pt x="755315" y="95280"/>
                  <a:pt x="519907" y="95280"/>
                </a:cubicBezTo>
                <a:close/>
                <a:moveTo>
                  <a:pt x="520700" y="0"/>
                </a:moveTo>
                <a:cubicBezTo>
                  <a:pt x="808038" y="0"/>
                  <a:pt x="1039813" y="231847"/>
                  <a:pt x="1039813" y="520861"/>
                </a:cubicBezTo>
                <a:cubicBezTo>
                  <a:pt x="1039813" y="792407"/>
                  <a:pt x="831851" y="1016314"/>
                  <a:pt x="568325" y="1040133"/>
                </a:cubicBezTo>
                <a:cubicBezTo>
                  <a:pt x="568325" y="1040133"/>
                  <a:pt x="568325" y="1276744"/>
                  <a:pt x="568325" y="4044610"/>
                </a:cubicBezTo>
                <a:cubicBezTo>
                  <a:pt x="568325" y="4044610"/>
                  <a:pt x="569913" y="4041434"/>
                  <a:pt x="473075" y="4041434"/>
                </a:cubicBezTo>
                <a:cubicBezTo>
                  <a:pt x="473075" y="4041434"/>
                  <a:pt x="471488" y="3808000"/>
                  <a:pt x="471488" y="1040133"/>
                </a:cubicBezTo>
                <a:cubicBezTo>
                  <a:pt x="207963" y="1016314"/>
                  <a:pt x="0" y="792407"/>
                  <a:pt x="0" y="520861"/>
                </a:cubicBezTo>
                <a:cubicBezTo>
                  <a:pt x="0" y="231847"/>
                  <a:pt x="231775" y="0"/>
                  <a:pt x="520700" y="0"/>
                </a:cubicBezTo>
                <a:close/>
              </a:path>
            </a:pathLst>
          </a:custGeom>
          <a:solidFill>
            <a:schemeClr val="accent1"/>
          </a:solidFill>
          <a:ln>
            <a:noFill/>
          </a:ln>
        </p:spPr>
        <p:txBody>
          <a:bodyPr/>
          <a:lstStyle/>
          <a:p>
            <a:endParaRPr lang="zh-CN" altLang="en-US"/>
          </a:p>
        </p:txBody>
      </p:sp>
      <p:sp>
        <p:nvSpPr>
          <p:cNvPr id="23555" name="PA_任意多边形 3"/>
          <p:cNvSpPr>
            <a:spLocks/>
          </p:cNvSpPr>
          <p:nvPr>
            <p:custDataLst>
              <p:tags r:id="rId2"/>
            </p:custDataLst>
          </p:nvPr>
        </p:nvSpPr>
        <p:spPr bwMode="auto">
          <a:xfrm>
            <a:off x="3171825" y="2126319"/>
            <a:ext cx="1042988" cy="3017181"/>
          </a:xfrm>
          <a:custGeom>
            <a:avLst/>
            <a:gdLst/>
            <a:ahLst/>
            <a:cxnLst/>
            <a:rect l="l" t="t" r="r" b="b"/>
            <a:pathLst>
              <a:path w="1042988" h="3017181">
                <a:moveTo>
                  <a:pt x="519908" y="95280"/>
                </a:moveTo>
                <a:cubicBezTo>
                  <a:pt x="284500" y="95280"/>
                  <a:pt x="93664" y="286175"/>
                  <a:pt x="93664" y="521655"/>
                </a:cubicBezTo>
                <a:cubicBezTo>
                  <a:pt x="93664" y="757135"/>
                  <a:pt x="284500" y="948030"/>
                  <a:pt x="519908" y="948030"/>
                </a:cubicBezTo>
                <a:cubicBezTo>
                  <a:pt x="755316" y="948030"/>
                  <a:pt x="946152" y="757135"/>
                  <a:pt x="946152" y="521655"/>
                </a:cubicBezTo>
                <a:cubicBezTo>
                  <a:pt x="946152" y="286175"/>
                  <a:pt x="755316" y="95280"/>
                  <a:pt x="519908" y="95280"/>
                </a:cubicBezTo>
                <a:close/>
                <a:moveTo>
                  <a:pt x="521494" y="0"/>
                </a:moveTo>
                <a:cubicBezTo>
                  <a:pt x="808503" y="0"/>
                  <a:pt x="1042988" y="232524"/>
                  <a:pt x="1042988" y="521303"/>
                </a:cubicBezTo>
                <a:cubicBezTo>
                  <a:pt x="1042988" y="521303"/>
                  <a:pt x="1042988" y="521303"/>
                  <a:pt x="1042988" y="3017181"/>
                </a:cubicBezTo>
                <a:cubicBezTo>
                  <a:pt x="1042988" y="3017181"/>
                  <a:pt x="1042988" y="3017181"/>
                  <a:pt x="947318" y="3017181"/>
                </a:cubicBezTo>
                <a:cubicBezTo>
                  <a:pt x="947318" y="3017181"/>
                  <a:pt x="947318" y="3017181"/>
                  <a:pt x="947318" y="819458"/>
                </a:cubicBezTo>
                <a:cubicBezTo>
                  <a:pt x="853525" y="954472"/>
                  <a:pt x="697827" y="1042606"/>
                  <a:pt x="521494" y="1042606"/>
                </a:cubicBezTo>
                <a:cubicBezTo>
                  <a:pt x="232609" y="1042606"/>
                  <a:pt x="0" y="808207"/>
                  <a:pt x="0" y="521303"/>
                </a:cubicBezTo>
                <a:cubicBezTo>
                  <a:pt x="0" y="232524"/>
                  <a:pt x="232609" y="0"/>
                  <a:pt x="521494" y="0"/>
                </a:cubicBezTo>
                <a:close/>
              </a:path>
            </a:pathLst>
          </a:custGeom>
          <a:solidFill>
            <a:schemeClr val="accent2"/>
          </a:solidFill>
          <a:ln>
            <a:noFill/>
          </a:ln>
        </p:spPr>
        <p:txBody>
          <a:bodyPr/>
          <a:lstStyle/>
          <a:p>
            <a:endParaRPr lang="zh-CN" altLang="en-US"/>
          </a:p>
        </p:txBody>
      </p:sp>
      <p:sp>
        <p:nvSpPr>
          <p:cNvPr id="23556" name="PA_任意多边形 4"/>
          <p:cNvSpPr>
            <a:spLocks/>
          </p:cNvSpPr>
          <p:nvPr>
            <p:custDataLst>
              <p:tags r:id="rId3"/>
            </p:custDataLst>
          </p:nvPr>
        </p:nvSpPr>
        <p:spPr bwMode="auto">
          <a:xfrm>
            <a:off x="2746376" y="3215681"/>
            <a:ext cx="1039813" cy="1927820"/>
          </a:xfrm>
          <a:custGeom>
            <a:avLst/>
            <a:gdLst/>
            <a:ahLst/>
            <a:cxnLst/>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18970" y="0"/>
                </a:moveTo>
                <a:cubicBezTo>
                  <a:pt x="807495" y="0"/>
                  <a:pt x="1039813" y="234414"/>
                  <a:pt x="1039813" y="521337"/>
                </a:cubicBezTo>
                <a:cubicBezTo>
                  <a:pt x="1039813" y="521337"/>
                  <a:pt x="1039813" y="521337"/>
                  <a:pt x="1039813" y="1927820"/>
                </a:cubicBezTo>
                <a:cubicBezTo>
                  <a:pt x="1039813" y="1927820"/>
                  <a:pt x="1039813" y="1927820"/>
                  <a:pt x="946136" y="1927820"/>
                </a:cubicBezTo>
                <a:cubicBezTo>
                  <a:pt x="946136" y="1927820"/>
                  <a:pt x="946136" y="1927820"/>
                  <a:pt x="946136" y="821386"/>
                </a:cubicBezTo>
                <a:cubicBezTo>
                  <a:pt x="852459" y="954534"/>
                  <a:pt x="696956" y="1042673"/>
                  <a:pt x="518970" y="1042673"/>
                </a:cubicBezTo>
                <a:cubicBezTo>
                  <a:pt x="232319" y="1042673"/>
                  <a:pt x="0" y="810135"/>
                  <a:pt x="0" y="521337"/>
                </a:cubicBezTo>
                <a:cubicBezTo>
                  <a:pt x="0" y="234414"/>
                  <a:pt x="232319" y="0"/>
                  <a:pt x="518970" y="0"/>
                </a:cubicBezTo>
                <a:close/>
              </a:path>
            </a:pathLst>
          </a:custGeom>
          <a:solidFill>
            <a:schemeClr val="accent4"/>
          </a:solidFill>
          <a:ln>
            <a:noFill/>
          </a:ln>
        </p:spPr>
        <p:txBody>
          <a:bodyPr/>
          <a:lstStyle/>
          <a:p>
            <a:endParaRPr lang="zh-CN" altLang="en-US"/>
          </a:p>
        </p:txBody>
      </p:sp>
      <p:sp>
        <p:nvSpPr>
          <p:cNvPr id="23557" name="PA_任意多边形 5"/>
          <p:cNvSpPr>
            <a:spLocks/>
          </p:cNvSpPr>
          <p:nvPr>
            <p:custDataLst>
              <p:tags r:id="rId4"/>
            </p:custDataLst>
          </p:nvPr>
        </p:nvSpPr>
        <p:spPr bwMode="auto">
          <a:xfrm>
            <a:off x="4927600" y="2126319"/>
            <a:ext cx="1042988" cy="3017181"/>
          </a:xfrm>
          <a:custGeom>
            <a:avLst/>
            <a:gdLst/>
            <a:ahLst/>
            <a:cxnLst/>
            <a:rect l="l" t="t" r="r" b="b"/>
            <a:pathLst>
              <a:path w="1042988" h="3017181">
                <a:moveTo>
                  <a:pt x="523083" y="95280"/>
                </a:moveTo>
                <a:cubicBezTo>
                  <a:pt x="287675" y="95280"/>
                  <a:pt x="96839" y="286175"/>
                  <a:pt x="96839" y="521655"/>
                </a:cubicBezTo>
                <a:cubicBezTo>
                  <a:pt x="96839" y="757135"/>
                  <a:pt x="287675" y="948030"/>
                  <a:pt x="523083" y="948030"/>
                </a:cubicBezTo>
                <a:cubicBezTo>
                  <a:pt x="758491" y="948030"/>
                  <a:pt x="949327" y="757135"/>
                  <a:pt x="949327" y="521655"/>
                </a:cubicBezTo>
                <a:cubicBezTo>
                  <a:pt x="949327" y="286175"/>
                  <a:pt x="758491" y="95280"/>
                  <a:pt x="523083" y="95280"/>
                </a:cubicBezTo>
                <a:close/>
                <a:moveTo>
                  <a:pt x="521494" y="0"/>
                </a:moveTo>
                <a:cubicBezTo>
                  <a:pt x="810379" y="0"/>
                  <a:pt x="1042988" y="232524"/>
                  <a:pt x="1042988" y="521303"/>
                </a:cubicBezTo>
                <a:cubicBezTo>
                  <a:pt x="1042988" y="808207"/>
                  <a:pt x="810379" y="1042606"/>
                  <a:pt x="521494" y="1042606"/>
                </a:cubicBezTo>
                <a:cubicBezTo>
                  <a:pt x="345162" y="1042606"/>
                  <a:pt x="189464" y="954472"/>
                  <a:pt x="95670" y="819458"/>
                </a:cubicBezTo>
                <a:cubicBezTo>
                  <a:pt x="95670" y="819458"/>
                  <a:pt x="95670" y="819458"/>
                  <a:pt x="95670" y="3017181"/>
                </a:cubicBezTo>
                <a:cubicBezTo>
                  <a:pt x="95670" y="3017181"/>
                  <a:pt x="95670" y="3017181"/>
                  <a:pt x="0" y="3017181"/>
                </a:cubicBezTo>
                <a:cubicBezTo>
                  <a:pt x="0" y="3017181"/>
                  <a:pt x="0" y="3017181"/>
                  <a:pt x="0" y="521303"/>
                </a:cubicBezTo>
                <a:cubicBezTo>
                  <a:pt x="0" y="232524"/>
                  <a:pt x="234485" y="0"/>
                  <a:pt x="521494" y="0"/>
                </a:cubicBezTo>
                <a:close/>
              </a:path>
            </a:pathLst>
          </a:custGeom>
          <a:solidFill>
            <a:schemeClr val="accent3"/>
          </a:solidFill>
          <a:ln>
            <a:noFill/>
          </a:ln>
        </p:spPr>
        <p:txBody>
          <a:bodyPr/>
          <a:lstStyle/>
          <a:p>
            <a:endParaRPr lang="zh-CN" altLang="en-US"/>
          </a:p>
        </p:txBody>
      </p:sp>
      <p:sp>
        <p:nvSpPr>
          <p:cNvPr id="23558" name="PA_任意多边形 6"/>
          <p:cNvSpPr>
            <a:spLocks/>
          </p:cNvSpPr>
          <p:nvPr>
            <p:custDataLst>
              <p:tags r:id="rId5"/>
            </p:custDataLst>
          </p:nvPr>
        </p:nvSpPr>
        <p:spPr bwMode="auto">
          <a:xfrm>
            <a:off x="5356226" y="3215681"/>
            <a:ext cx="1039813" cy="1927820"/>
          </a:xfrm>
          <a:custGeom>
            <a:avLst/>
            <a:gdLst/>
            <a:ahLst/>
            <a:cxnLst/>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20844" y="0"/>
                </a:moveTo>
                <a:cubicBezTo>
                  <a:pt x="807495" y="0"/>
                  <a:pt x="1039813" y="234414"/>
                  <a:pt x="1039813" y="521337"/>
                </a:cubicBezTo>
                <a:cubicBezTo>
                  <a:pt x="1039813" y="810135"/>
                  <a:pt x="807495" y="1042673"/>
                  <a:pt x="520844" y="1042673"/>
                </a:cubicBezTo>
                <a:cubicBezTo>
                  <a:pt x="342858" y="1042673"/>
                  <a:pt x="187354" y="954534"/>
                  <a:pt x="93677" y="821386"/>
                </a:cubicBezTo>
                <a:cubicBezTo>
                  <a:pt x="93677" y="821386"/>
                  <a:pt x="93677" y="821386"/>
                  <a:pt x="93677" y="1927820"/>
                </a:cubicBezTo>
                <a:cubicBezTo>
                  <a:pt x="93677" y="1927820"/>
                  <a:pt x="93677" y="1927820"/>
                  <a:pt x="0" y="1927820"/>
                </a:cubicBezTo>
                <a:cubicBezTo>
                  <a:pt x="0" y="1927820"/>
                  <a:pt x="0" y="1927820"/>
                  <a:pt x="0" y="521337"/>
                </a:cubicBezTo>
                <a:cubicBezTo>
                  <a:pt x="0" y="234414"/>
                  <a:pt x="232319" y="0"/>
                  <a:pt x="520844" y="0"/>
                </a:cubicBezTo>
                <a:close/>
              </a:path>
            </a:pathLst>
          </a:custGeom>
          <a:solidFill>
            <a:schemeClr val="accent5"/>
          </a:solidFill>
          <a:ln>
            <a:noFill/>
          </a:ln>
        </p:spPr>
        <p:txBody>
          <a:bodyPr/>
          <a:lstStyle/>
          <a:p>
            <a:endParaRPr lang="zh-CN" altLang="en-US"/>
          </a:p>
        </p:txBody>
      </p:sp>
      <p:sp>
        <p:nvSpPr>
          <p:cNvPr id="23564" name="PA_任意多边形 12"/>
          <p:cNvSpPr>
            <a:spLocks noEditPoints="1"/>
          </p:cNvSpPr>
          <p:nvPr>
            <p:custDataLst>
              <p:tags r:id="rId6"/>
            </p:custDataLst>
          </p:nvPr>
        </p:nvSpPr>
        <p:spPr bwMode="auto">
          <a:xfrm>
            <a:off x="5243514" y="2462974"/>
            <a:ext cx="414337" cy="370001"/>
          </a:xfrm>
          <a:custGeom>
            <a:avLst/>
            <a:gdLst>
              <a:gd name="T0" fmla="*/ 89 w 221"/>
              <a:gd name="T1" fmla="*/ 52 h 198"/>
              <a:gd name="T2" fmla="*/ 65 w 221"/>
              <a:gd name="T3" fmla="*/ 37 h 198"/>
              <a:gd name="T4" fmla="*/ 75 w 221"/>
              <a:gd name="T5" fmla="*/ 27 h 198"/>
              <a:gd name="T6" fmla="*/ 69 w 221"/>
              <a:gd name="T7" fmla="*/ 59 h 198"/>
              <a:gd name="T8" fmla="*/ 88 w 221"/>
              <a:gd name="T9" fmla="*/ 62 h 198"/>
              <a:gd name="T10" fmla="*/ 104 w 221"/>
              <a:gd name="T11" fmla="*/ 48 h 198"/>
              <a:gd name="T12" fmla="*/ 165 w 221"/>
              <a:gd name="T13" fmla="*/ 56 h 198"/>
              <a:gd name="T14" fmla="*/ 180 w 221"/>
              <a:gd name="T15" fmla="*/ 92 h 198"/>
              <a:gd name="T16" fmla="*/ 173 w 221"/>
              <a:gd name="T17" fmla="*/ 117 h 198"/>
              <a:gd name="T18" fmla="*/ 168 w 221"/>
              <a:gd name="T19" fmla="*/ 183 h 198"/>
              <a:gd name="T20" fmla="*/ 69 w 221"/>
              <a:gd name="T21" fmla="*/ 198 h 198"/>
              <a:gd name="T22" fmla="*/ 0 w 221"/>
              <a:gd name="T23" fmla="*/ 128 h 198"/>
              <a:gd name="T24" fmla="*/ 69 w 221"/>
              <a:gd name="T25" fmla="*/ 59 h 198"/>
              <a:gd name="T26" fmla="*/ 102 w 221"/>
              <a:gd name="T27" fmla="*/ 67 h 198"/>
              <a:gd name="T28" fmla="*/ 130 w 221"/>
              <a:gd name="T29" fmla="*/ 96 h 198"/>
              <a:gd name="T30" fmla="*/ 163 w 221"/>
              <a:gd name="T31" fmla="*/ 106 h 198"/>
              <a:gd name="T32" fmla="*/ 166 w 221"/>
              <a:gd name="T33" fmla="*/ 92 h 198"/>
              <a:gd name="T34" fmla="*/ 155 w 221"/>
              <a:gd name="T35" fmla="*/ 66 h 198"/>
              <a:gd name="T36" fmla="*/ 111 w 221"/>
              <a:gd name="T37" fmla="*/ 60 h 198"/>
              <a:gd name="T38" fmla="*/ 102 w 221"/>
              <a:gd name="T39" fmla="*/ 67 h 198"/>
              <a:gd name="T40" fmla="*/ 193 w 221"/>
              <a:gd name="T41" fmla="*/ 99 h 198"/>
              <a:gd name="T42" fmla="*/ 193 w 221"/>
              <a:gd name="T43" fmla="*/ 85 h 198"/>
              <a:gd name="T44" fmla="*/ 221 w 221"/>
              <a:gd name="T45" fmla="*/ 92 h 198"/>
              <a:gd name="T46" fmla="*/ 193 w 221"/>
              <a:gd name="T47" fmla="*/ 99 h 198"/>
              <a:gd name="T48" fmla="*/ 179 w 221"/>
              <a:gd name="T49" fmla="*/ 52 h 198"/>
              <a:gd name="T50" fmla="*/ 169 w 221"/>
              <a:gd name="T51" fmla="*/ 42 h 198"/>
              <a:gd name="T52" fmla="*/ 194 w 221"/>
              <a:gd name="T53" fmla="*/ 27 h 198"/>
              <a:gd name="T54" fmla="*/ 179 w 221"/>
              <a:gd name="T55" fmla="*/ 52 h 198"/>
              <a:gd name="T56" fmla="*/ 136 w 221"/>
              <a:gd name="T57" fmla="*/ 28 h 198"/>
              <a:gd name="T58" fmla="*/ 122 w 221"/>
              <a:gd name="T59" fmla="*/ 28 h 198"/>
              <a:gd name="T60" fmla="*/ 129 w 221"/>
              <a:gd name="T61" fmla="*/ 0 h 198"/>
              <a:gd name="T62" fmla="*/ 136 w 221"/>
              <a:gd name="T63" fmla="*/ 28 h 198"/>
              <a:gd name="T64" fmla="*/ 99 w 221"/>
              <a:gd name="T65" fmla="*/ 82 h 198"/>
              <a:gd name="T66" fmla="*/ 30 w 221"/>
              <a:gd name="T67" fmla="*/ 89 h 198"/>
              <a:gd name="T68" fmla="*/ 30 w 221"/>
              <a:gd name="T69" fmla="*/ 167 h 198"/>
              <a:gd name="T70" fmla="*/ 132 w 221"/>
              <a:gd name="T71" fmla="*/ 183 h 198"/>
              <a:gd name="T72" fmla="*/ 169 w 221"/>
              <a:gd name="T73" fmla="*/ 146 h 198"/>
              <a:gd name="T74" fmla="*/ 132 w 221"/>
              <a:gd name="T75" fmla="*/ 109 h 198"/>
              <a:gd name="T76" fmla="*/ 127 w 221"/>
              <a:gd name="T77" fmla="*/ 110 h 198"/>
              <a:gd name="T78" fmla="*/ 99 w 221"/>
              <a:gd name="T79" fmla="*/ 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198">
                <a:moveTo>
                  <a:pt x="89" y="42"/>
                </a:moveTo>
                <a:cubicBezTo>
                  <a:pt x="92" y="44"/>
                  <a:pt x="92" y="49"/>
                  <a:pt x="89" y="52"/>
                </a:cubicBezTo>
                <a:cubicBezTo>
                  <a:pt x="86" y="54"/>
                  <a:pt x="82" y="54"/>
                  <a:pt x="79" y="52"/>
                </a:cubicBezTo>
                <a:cubicBezTo>
                  <a:pt x="65" y="37"/>
                  <a:pt x="65" y="37"/>
                  <a:pt x="65" y="37"/>
                </a:cubicBezTo>
                <a:cubicBezTo>
                  <a:pt x="62" y="34"/>
                  <a:pt x="62" y="30"/>
                  <a:pt x="65" y="27"/>
                </a:cubicBezTo>
                <a:cubicBezTo>
                  <a:pt x="67" y="24"/>
                  <a:pt x="72" y="24"/>
                  <a:pt x="75" y="27"/>
                </a:cubicBezTo>
                <a:cubicBezTo>
                  <a:pt x="89" y="42"/>
                  <a:pt x="89" y="42"/>
                  <a:pt x="89" y="42"/>
                </a:cubicBezTo>
                <a:close/>
                <a:moveTo>
                  <a:pt x="69" y="59"/>
                </a:moveTo>
                <a:cubicBezTo>
                  <a:pt x="69" y="59"/>
                  <a:pt x="69" y="59"/>
                  <a:pt x="69" y="59"/>
                </a:cubicBezTo>
                <a:cubicBezTo>
                  <a:pt x="76" y="59"/>
                  <a:pt x="82" y="60"/>
                  <a:pt x="88" y="62"/>
                </a:cubicBezTo>
                <a:cubicBezTo>
                  <a:pt x="92" y="56"/>
                  <a:pt x="97" y="52"/>
                  <a:pt x="103" y="48"/>
                </a:cubicBezTo>
                <a:cubicBezTo>
                  <a:pt x="104" y="48"/>
                  <a:pt x="104" y="48"/>
                  <a:pt x="104" y="48"/>
                </a:cubicBezTo>
                <a:cubicBezTo>
                  <a:pt x="111" y="43"/>
                  <a:pt x="120" y="41"/>
                  <a:pt x="129" y="41"/>
                </a:cubicBezTo>
                <a:cubicBezTo>
                  <a:pt x="143" y="41"/>
                  <a:pt x="156" y="47"/>
                  <a:pt x="165" y="56"/>
                </a:cubicBezTo>
                <a:cubicBezTo>
                  <a:pt x="165" y="56"/>
                  <a:pt x="165" y="56"/>
                  <a:pt x="165" y="56"/>
                </a:cubicBezTo>
                <a:cubicBezTo>
                  <a:pt x="175" y="65"/>
                  <a:pt x="180" y="78"/>
                  <a:pt x="180" y="92"/>
                </a:cubicBezTo>
                <a:cubicBezTo>
                  <a:pt x="180" y="97"/>
                  <a:pt x="179" y="103"/>
                  <a:pt x="178" y="108"/>
                </a:cubicBezTo>
                <a:cubicBezTo>
                  <a:pt x="177" y="111"/>
                  <a:pt x="175" y="114"/>
                  <a:pt x="173" y="117"/>
                </a:cubicBezTo>
                <a:cubicBezTo>
                  <a:pt x="179" y="126"/>
                  <a:pt x="183" y="136"/>
                  <a:pt x="183" y="146"/>
                </a:cubicBezTo>
                <a:cubicBezTo>
                  <a:pt x="183" y="161"/>
                  <a:pt x="177" y="173"/>
                  <a:pt x="168" y="183"/>
                </a:cubicBezTo>
                <a:cubicBezTo>
                  <a:pt x="158" y="192"/>
                  <a:pt x="146" y="198"/>
                  <a:pt x="132" y="198"/>
                </a:cubicBezTo>
                <a:cubicBezTo>
                  <a:pt x="69" y="198"/>
                  <a:pt x="69" y="198"/>
                  <a:pt x="69" y="198"/>
                </a:cubicBezTo>
                <a:cubicBezTo>
                  <a:pt x="50" y="198"/>
                  <a:pt x="32" y="190"/>
                  <a:pt x="20" y="177"/>
                </a:cubicBezTo>
                <a:cubicBezTo>
                  <a:pt x="7" y="165"/>
                  <a:pt x="0" y="147"/>
                  <a:pt x="0" y="128"/>
                </a:cubicBezTo>
                <a:cubicBezTo>
                  <a:pt x="0" y="109"/>
                  <a:pt x="7" y="92"/>
                  <a:pt x="20" y="79"/>
                </a:cubicBezTo>
                <a:cubicBezTo>
                  <a:pt x="32" y="67"/>
                  <a:pt x="50" y="59"/>
                  <a:pt x="69" y="59"/>
                </a:cubicBezTo>
                <a:close/>
                <a:moveTo>
                  <a:pt x="102" y="67"/>
                </a:moveTo>
                <a:cubicBezTo>
                  <a:pt x="102" y="67"/>
                  <a:pt x="102" y="67"/>
                  <a:pt x="102" y="67"/>
                </a:cubicBezTo>
                <a:cubicBezTo>
                  <a:pt x="103" y="68"/>
                  <a:pt x="105" y="69"/>
                  <a:pt x="106" y="70"/>
                </a:cubicBezTo>
                <a:cubicBezTo>
                  <a:pt x="116" y="77"/>
                  <a:pt x="124" y="85"/>
                  <a:pt x="130" y="96"/>
                </a:cubicBezTo>
                <a:cubicBezTo>
                  <a:pt x="132" y="96"/>
                  <a:pt x="132" y="96"/>
                  <a:pt x="132" y="96"/>
                </a:cubicBezTo>
                <a:cubicBezTo>
                  <a:pt x="144" y="96"/>
                  <a:pt x="154" y="100"/>
                  <a:pt x="163" y="106"/>
                </a:cubicBezTo>
                <a:cubicBezTo>
                  <a:pt x="164" y="105"/>
                  <a:pt x="164" y="104"/>
                  <a:pt x="164" y="103"/>
                </a:cubicBezTo>
                <a:cubicBezTo>
                  <a:pt x="166" y="100"/>
                  <a:pt x="166" y="96"/>
                  <a:pt x="166" y="92"/>
                </a:cubicBezTo>
                <a:cubicBezTo>
                  <a:pt x="166" y="82"/>
                  <a:pt x="162" y="72"/>
                  <a:pt x="155" y="66"/>
                </a:cubicBezTo>
                <a:cubicBezTo>
                  <a:pt x="155" y="66"/>
                  <a:pt x="155" y="66"/>
                  <a:pt x="155" y="66"/>
                </a:cubicBezTo>
                <a:cubicBezTo>
                  <a:pt x="149" y="59"/>
                  <a:pt x="139" y="55"/>
                  <a:pt x="129" y="55"/>
                </a:cubicBezTo>
                <a:cubicBezTo>
                  <a:pt x="122" y="55"/>
                  <a:pt x="116" y="57"/>
                  <a:pt x="111" y="60"/>
                </a:cubicBezTo>
                <a:cubicBezTo>
                  <a:pt x="110" y="60"/>
                  <a:pt x="110" y="60"/>
                  <a:pt x="110" y="60"/>
                </a:cubicBezTo>
                <a:cubicBezTo>
                  <a:pt x="107" y="62"/>
                  <a:pt x="104" y="65"/>
                  <a:pt x="102" y="67"/>
                </a:cubicBezTo>
                <a:close/>
                <a:moveTo>
                  <a:pt x="193" y="99"/>
                </a:moveTo>
                <a:cubicBezTo>
                  <a:pt x="193" y="99"/>
                  <a:pt x="193" y="99"/>
                  <a:pt x="193" y="99"/>
                </a:cubicBezTo>
                <a:cubicBezTo>
                  <a:pt x="189" y="99"/>
                  <a:pt x="186" y="96"/>
                  <a:pt x="186" y="92"/>
                </a:cubicBezTo>
                <a:cubicBezTo>
                  <a:pt x="186" y="88"/>
                  <a:pt x="189" y="85"/>
                  <a:pt x="193" y="85"/>
                </a:cubicBezTo>
                <a:cubicBezTo>
                  <a:pt x="214" y="85"/>
                  <a:pt x="214" y="85"/>
                  <a:pt x="214" y="85"/>
                </a:cubicBezTo>
                <a:cubicBezTo>
                  <a:pt x="218" y="85"/>
                  <a:pt x="221" y="88"/>
                  <a:pt x="221" y="92"/>
                </a:cubicBezTo>
                <a:cubicBezTo>
                  <a:pt x="221" y="96"/>
                  <a:pt x="218" y="99"/>
                  <a:pt x="214" y="99"/>
                </a:cubicBezTo>
                <a:cubicBezTo>
                  <a:pt x="193" y="99"/>
                  <a:pt x="193" y="99"/>
                  <a:pt x="193" y="99"/>
                </a:cubicBezTo>
                <a:close/>
                <a:moveTo>
                  <a:pt x="179" y="52"/>
                </a:moveTo>
                <a:cubicBezTo>
                  <a:pt x="179" y="52"/>
                  <a:pt x="179" y="52"/>
                  <a:pt x="179" y="52"/>
                </a:cubicBezTo>
                <a:cubicBezTo>
                  <a:pt x="177" y="54"/>
                  <a:pt x="172" y="54"/>
                  <a:pt x="169" y="52"/>
                </a:cubicBezTo>
                <a:cubicBezTo>
                  <a:pt x="167" y="49"/>
                  <a:pt x="167" y="44"/>
                  <a:pt x="169" y="42"/>
                </a:cubicBezTo>
                <a:cubicBezTo>
                  <a:pt x="184" y="27"/>
                  <a:pt x="184" y="27"/>
                  <a:pt x="184" y="27"/>
                </a:cubicBezTo>
                <a:cubicBezTo>
                  <a:pt x="187" y="24"/>
                  <a:pt x="191" y="24"/>
                  <a:pt x="194" y="27"/>
                </a:cubicBezTo>
                <a:cubicBezTo>
                  <a:pt x="197" y="30"/>
                  <a:pt x="197" y="34"/>
                  <a:pt x="194" y="37"/>
                </a:cubicBezTo>
                <a:cubicBezTo>
                  <a:pt x="179" y="52"/>
                  <a:pt x="179" y="52"/>
                  <a:pt x="179" y="52"/>
                </a:cubicBezTo>
                <a:close/>
                <a:moveTo>
                  <a:pt x="136" y="28"/>
                </a:moveTo>
                <a:cubicBezTo>
                  <a:pt x="136" y="28"/>
                  <a:pt x="136" y="28"/>
                  <a:pt x="136" y="28"/>
                </a:cubicBezTo>
                <a:cubicBezTo>
                  <a:pt x="136" y="32"/>
                  <a:pt x="133" y="35"/>
                  <a:pt x="129" y="35"/>
                </a:cubicBezTo>
                <a:cubicBezTo>
                  <a:pt x="125" y="35"/>
                  <a:pt x="122" y="32"/>
                  <a:pt x="122" y="28"/>
                </a:cubicBezTo>
                <a:cubicBezTo>
                  <a:pt x="122" y="7"/>
                  <a:pt x="122" y="7"/>
                  <a:pt x="122" y="7"/>
                </a:cubicBezTo>
                <a:cubicBezTo>
                  <a:pt x="122" y="3"/>
                  <a:pt x="125" y="0"/>
                  <a:pt x="129" y="0"/>
                </a:cubicBezTo>
                <a:cubicBezTo>
                  <a:pt x="133" y="0"/>
                  <a:pt x="136" y="3"/>
                  <a:pt x="136" y="7"/>
                </a:cubicBezTo>
                <a:cubicBezTo>
                  <a:pt x="136" y="28"/>
                  <a:pt x="136" y="28"/>
                  <a:pt x="136" y="28"/>
                </a:cubicBezTo>
                <a:close/>
                <a:moveTo>
                  <a:pt x="99" y="82"/>
                </a:moveTo>
                <a:cubicBezTo>
                  <a:pt x="99" y="82"/>
                  <a:pt x="99" y="82"/>
                  <a:pt x="99" y="82"/>
                </a:cubicBezTo>
                <a:cubicBezTo>
                  <a:pt x="90" y="76"/>
                  <a:pt x="80" y="73"/>
                  <a:pt x="69" y="73"/>
                </a:cubicBezTo>
                <a:cubicBezTo>
                  <a:pt x="54" y="73"/>
                  <a:pt x="40" y="79"/>
                  <a:pt x="30" y="89"/>
                </a:cubicBezTo>
                <a:cubicBezTo>
                  <a:pt x="20" y="99"/>
                  <a:pt x="14" y="113"/>
                  <a:pt x="14" y="128"/>
                </a:cubicBezTo>
                <a:cubicBezTo>
                  <a:pt x="14" y="144"/>
                  <a:pt x="20" y="157"/>
                  <a:pt x="30" y="167"/>
                </a:cubicBezTo>
                <a:cubicBezTo>
                  <a:pt x="40" y="177"/>
                  <a:pt x="54" y="183"/>
                  <a:pt x="69" y="183"/>
                </a:cubicBezTo>
                <a:cubicBezTo>
                  <a:pt x="132" y="183"/>
                  <a:pt x="132" y="183"/>
                  <a:pt x="132" y="183"/>
                </a:cubicBezTo>
                <a:cubicBezTo>
                  <a:pt x="142" y="183"/>
                  <a:pt x="151" y="179"/>
                  <a:pt x="158" y="173"/>
                </a:cubicBezTo>
                <a:cubicBezTo>
                  <a:pt x="164" y="166"/>
                  <a:pt x="169" y="157"/>
                  <a:pt x="169" y="146"/>
                </a:cubicBezTo>
                <a:cubicBezTo>
                  <a:pt x="169" y="136"/>
                  <a:pt x="164" y="127"/>
                  <a:pt x="158" y="120"/>
                </a:cubicBezTo>
                <a:cubicBezTo>
                  <a:pt x="151" y="114"/>
                  <a:pt x="142" y="109"/>
                  <a:pt x="132" y="109"/>
                </a:cubicBezTo>
                <a:cubicBezTo>
                  <a:pt x="131" y="109"/>
                  <a:pt x="130" y="109"/>
                  <a:pt x="129" y="110"/>
                </a:cubicBezTo>
                <a:cubicBezTo>
                  <a:pt x="128" y="110"/>
                  <a:pt x="127" y="110"/>
                  <a:pt x="127" y="110"/>
                </a:cubicBezTo>
                <a:cubicBezTo>
                  <a:pt x="124" y="110"/>
                  <a:pt x="121" y="109"/>
                  <a:pt x="119" y="106"/>
                </a:cubicBezTo>
                <a:cubicBezTo>
                  <a:pt x="115" y="96"/>
                  <a:pt x="108" y="88"/>
                  <a:pt x="99" y="82"/>
                </a:cubicBezTo>
                <a:close/>
              </a:path>
            </a:pathLst>
          </a:custGeom>
          <a:solidFill>
            <a:schemeClr val="accent3"/>
          </a:solidFill>
          <a:ln>
            <a:noFill/>
          </a:ln>
        </p:spPr>
        <p:txBody>
          <a:bodyPr/>
          <a:lstStyle/>
          <a:p>
            <a:endParaRPr lang="zh-CN" altLang="en-US" sz="1400"/>
          </a:p>
        </p:txBody>
      </p:sp>
      <p:sp>
        <p:nvSpPr>
          <p:cNvPr id="23565" name="PA_任意多边形 13"/>
          <p:cNvSpPr>
            <a:spLocks noEditPoints="1"/>
          </p:cNvSpPr>
          <p:nvPr>
            <p:custDataLst>
              <p:tags r:id="rId7"/>
            </p:custDataLst>
          </p:nvPr>
        </p:nvSpPr>
        <p:spPr bwMode="auto">
          <a:xfrm>
            <a:off x="3521075" y="2485206"/>
            <a:ext cx="342900" cy="325537"/>
          </a:xfrm>
          <a:custGeom>
            <a:avLst/>
            <a:gdLst>
              <a:gd name="T0" fmla="*/ 27 w 183"/>
              <a:gd name="T1" fmla="*/ 96 h 174"/>
              <a:gd name="T2" fmla="*/ 19 w 183"/>
              <a:gd name="T3" fmla="*/ 96 h 174"/>
              <a:gd name="T4" fmla="*/ 152 w 183"/>
              <a:gd name="T5" fmla="*/ 0 h 174"/>
              <a:gd name="T6" fmla="*/ 152 w 183"/>
              <a:gd name="T7" fmla="*/ 8 h 174"/>
              <a:gd name="T8" fmla="*/ 27 w 183"/>
              <a:gd name="T9" fmla="*/ 4 h 174"/>
              <a:gd name="T10" fmla="*/ 152 w 183"/>
              <a:gd name="T11" fmla="*/ 0 h 174"/>
              <a:gd name="T12" fmla="*/ 152 w 183"/>
              <a:gd name="T13" fmla="*/ 17 h 174"/>
              <a:gd name="T14" fmla="*/ 152 w 183"/>
              <a:gd name="T15" fmla="*/ 25 h 174"/>
              <a:gd name="T16" fmla="*/ 27 w 183"/>
              <a:gd name="T17" fmla="*/ 21 h 174"/>
              <a:gd name="T18" fmla="*/ 152 w 183"/>
              <a:gd name="T19" fmla="*/ 17 h 174"/>
              <a:gd name="T20" fmla="*/ 36 w 183"/>
              <a:gd name="T21" fmla="*/ 96 h 174"/>
              <a:gd name="T22" fmla="*/ 49 w 183"/>
              <a:gd name="T23" fmla="*/ 96 h 174"/>
              <a:gd name="T24" fmla="*/ 68 w 183"/>
              <a:gd name="T25" fmla="*/ 124 h 174"/>
              <a:gd name="T26" fmla="*/ 116 w 183"/>
              <a:gd name="T27" fmla="*/ 124 h 174"/>
              <a:gd name="T28" fmla="*/ 135 w 183"/>
              <a:gd name="T29" fmla="*/ 96 h 174"/>
              <a:gd name="T30" fmla="*/ 148 w 183"/>
              <a:gd name="T31" fmla="*/ 42 h 174"/>
              <a:gd name="T32" fmla="*/ 36 w 183"/>
              <a:gd name="T33" fmla="*/ 96 h 174"/>
              <a:gd name="T34" fmla="*/ 156 w 183"/>
              <a:gd name="T35" fmla="*/ 96 h 174"/>
              <a:gd name="T36" fmla="*/ 156 w 183"/>
              <a:gd name="T37" fmla="*/ 80 h 174"/>
              <a:gd name="T38" fmla="*/ 156 w 183"/>
              <a:gd name="T39" fmla="*/ 52 h 174"/>
              <a:gd name="T40" fmla="*/ 182 w 183"/>
              <a:gd name="T41" fmla="*/ 97 h 174"/>
              <a:gd name="T42" fmla="*/ 183 w 183"/>
              <a:gd name="T43" fmla="*/ 103 h 174"/>
              <a:gd name="T44" fmla="*/ 183 w 183"/>
              <a:gd name="T45" fmla="*/ 167 h 174"/>
              <a:gd name="T46" fmla="*/ 176 w 183"/>
              <a:gd name="T47" fmla="*/ 174 h 174"/>
              <a:gd name="T48" fmla="*/ 0 w 183"/>
              <a:gd name="T49" fmla="*/ 167 h 174"/>
              <a:gd name="T50" fmla="*/ 0 w 183"/>
              <a:gd name="T51" fmla="*/ 103 h 174"/>
              <a:gd name="T52" fmla="*/ 1 w 183"/>
              <a:gd name="T53" fmla="*/ 97 h 174"/>
              <a:gd name="T54" fmla="*/ 27 w 183"/>
              <a:gd name="T55" fmla="*/ 38 h 174"/>
              <a:gd name="T56" fmla="*/ 32 w 183"/>
              <a:gd name="T57" fmla="*/ 34 h 174"/>
              <a:gd name="T58" fmla="*/ 152 w 183"/>
              <a:gd name="T59" fmla="*/ 34 h 174"/>
              <a:gd name="T60" fmla="*/ 156 w 183"/>
              <a:gd name="T61" fmla="*/ 52 h 174"/>
              <a:gd name="T62" fmla="*/ 43 w 183"/>
              <a:gd name="T63" fmla="*/ 110 h 174"/>
              <a:gd name="T64" fmla="*/ 15 w 183"/>
              <a:gd name="T65" fmla="*/ 160 h 174"/>
              <a:gd name="T66" fmla="*/ 169 w 183"/>
              <a:gd name="T67" fmla="*/ 110 h 174"/>
              <a:gd name="T68" fmla="*/ 125 w 183"/>
              <a:gd name="T69" fmla="*/ 134 h 174"/>
              <a:gd name="T70" fmla="*/ 59 w 183"/>
              <a:gd name="T71" fmla="*/ 13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3" h="174">
                <a:moveTo>
                  <a:pt x="19" y="96"/>
                </a:moveTo>
                <a:cubicBezTo>
                  <a:pt x="27" y="96"/>
                  <a:pt x="27" y="96"/>
                  <a:pt x="27" y="96"/>
                </a:cubicBezTo>
                <a:cubicBezTo>
                  <a:pt x="27" y="80"/>
                  <a:pt x="27" y="80"/>
                  <a:pt x="27" y="80"/>
                </a:cubicBezTo>
                <a:cubicBezTo>
                  <a:pt x="19" y="96"/>
                  <a:pt x="19" y="96"/>
                  <a:pt x="19" y="96"/>
                </a:cubicBezTo>
                <a:close/>
                <a:moveTo>
                  <a:pt x="152" y="0"/>
                </a:moveTo>
                <a:cubicBezTo>
                  <a:pt x="152" y="0"/>
                  <a:pt x="152" y="0"/>
                  <a:pt x="152" y="0"/>
                </a:cubicBezTo>
                <a:cubicBezTo>
                  <a:pt x="154" y="0"/>
                  <a:pt x="156" y="2"/>
                  <a:pt x="156" y="4"/>
                </a:cubicBezTo>
                <a:cubicBezTo>
                  <a:pt x="156" y="7"/>
                  <a:pt x="154" y="8"/>
                  <a:pt x="152" y="8"/>
                </a:cubicBezTo>
                <a:cubicBezTo>
                  <a:pt x="32" y="8"/>
                  <a:pt x="32" y="8"/>
                  <a:pt x="32" y="8"/>
                </a:cubicBezTo>
                <a:cubicBezTo>
                  <a:pt x="29" y="8"/>
                  <a:pt x="27" y="7"/>
                  <a:pt x="27" y="4"/>
                </a:cubicBezTo>
                <a:cubicBezTo>
                  <a:pt x="27" y="2"/>
                  <a:pt x="29" y="0"/>
                  <a:pt x="32" y="0"/>
                </a:cubicBezTo>
                <a:cubicBezTo>
                  <a:pt x="152" y="0"/>
                  <a:pt x="152" y="0"/>
                  <a:pt x="152" y="0"/>
                </a:cubicBezTo>
                <a:close/>
                <a:moveTo>
                  <a:pt x="152" y="17"/>
                </a:moveTo>
                <a:cubicBezTo>
                  <a:pt x="152" y="17"/>
                  <a:pt x="152" y="17"/>
                  <a:pt x="152" y="17"/>
                </a:cubicBezTo>
                <a:cubicBezTo>
                  <a:pt x="154" y="17"/>
                  <a:pt x="156" y="19"/>
                  <a:pt x="156" y="21"/>
                </a:cubicBezTo>
                <a:cubicBezTo>
                  <a:pt x="156" y="23"/>
                  <a:pt x="154" y="25"/>
                  <a:pt x="152" y="25"/>
                </a:cubicBezTo>
                <a:cubicBezTo>
                  <a:pt x="32" y="25"/>
                  <a:pt x="32" y="25"/>
                  <a:pt x="32" y="25"/>
                </a:cubicBezTo>
                <a:cubicBezTo>
                  <a:pt x="29" y="25"/>
                  <a:pt x="27" y="23"/>
                  <a:pt x="27" y="21"/>
                </a:cubicBezTo>
                <a:cubicBezTo>
                  <a:pt x="27" y="19"/>
                  <a:pt x="29" y="17"/>
                  <a:pt x="32" y="17"/>
                </a:cubicBezTo>
                <a:cubicBezTo>
                  <a:pt x="152" y="17"/>
                  <a:pt x="152" y="17"/>
                  <a:pt x="152" y="17"/>
                </a:cubicBezTo>
                <a:close/>
                <a:moveTo>
                  <a:pt x="36" y="96"/>
                </a:moveTo>
                <a:cubicBezTo>
                  <a:pt x="36" y="96"/>
                  <a:pt x="36" y="96"/>
                  <a:pt x="36" y="96"/>
                </a:cubicBezTo>
                <a:cubicBezTo>
                  <a:pt x="49" y="96"/>
                  <a:pt x="49" y="96"/>
                  <a:pt x="49" y="96"/>
                </a:cubicBezTo>
                <a:cubicBezTo>
                  <a:pt x="49" y="96"/>
                  <a:pt x="49" y="96"/>
                  <a:pt x="49" y="96"/>
                </a:cubicBezTo>
                <a:cubicBezTo>
                  <a:pt x="53" y="96"/>
                  <a:pt x="55" y="98"/>
                  <a:pt x="56" y="102"/>
                </a:cubicBezTo>
                <a:cubicBezTo>
                  <a:pt x="57" y="111"/>
                  <a:pt x="62" y="118"/>
                  <a:pt x="68" y="124"/>
                </a:cubicBezTo>
                <a:cubicBezTo>
                  <a:pt x="74" y="129"/>
                  <a:pt x="83" y="132"/>
                  <a:pt x="92" y="132"/>
                </a:cubicBezTo>
                <a:cubicBezTo>
                  <a:pt x="101" y="132"/>
                  <a:pt x="109" y="129"/>
                  <a:pt x="116" y="124"/>
                </a:cubicBezTo>
                <a:cubicBezTo>
                  <a:pt x="122" y="118"/>
                  <a:pt x="127" y="110"/>
                  <a:pt x="128" y="102"/>
                </a:cubicBezTo>
                <a:cubicBezTo>
                  <a:pt x="129" y="98"/>
                  <a:pt x="132" y="96"/>
                  <a:pt x="135" y="96"/>
                </a:cubicBezTo>
                <a:cubicBezTo>
                  <a:pt x="148" y="96"/>
                  <a:pt x="148" y="96"/>
                  <a:pt x="148" y="96"/>
                </a:cubicBezTo>
                <a:cubicBezTo>
                  <a:pt x="148" y="42"/>
                  <a:pt x="148" y="42"/>
                  <a:pt x="148" y="42"/>
                </a:cubicBezTo>
                <a:cubicBezTo>
                  <a:pt x="36" y="42"/>
                  <a:pt x="36" y="42"/>
                  <a:pt x="36" y="42"/>
                </a:cubicBezTo>
                <a:cubicBezTo>
                  <a:pt x="36" y="96"/>
                  <a:pt x="36" y="96"/>
                  <a:pt x="36" y="96"/>
                </a:cubicBezTo>
                <a:close/>
                <a:moveTo>
                  <a:pt x="156" y="96"/>
                </a:moveTo>
                <a:cubicBezTo>
                  <a:pt x="156" y="96"/>
                  <a:pt x="156" y="96"/>
                  <a:pt x="156" y="96"/>
                </a:cubicBezTo>
                <a:cubicBezTo>
                  <a:pt x="165" y="96"/>
                  <a:pt x="165" y="96"/>
                  <a:pt x="165" y="96"/>
                </a:cubicBezTo>
                <a:cubicBezTo>
                  <a:pt x="156" y="80"/>
                  <a:pt x="156" y="80"/>
                  <a:pt x="156" y="80"/>
                </a:cubicBezTo>
                <a:cubicBezTo>
                  <a:pt x="156" y="96"/>
                  <a:pt x="156" y="96"/>
                  <a:pt x="156" y="96"/>
                </a:cubicBezTo>
                <a:close/>
                <a:moveTo>
                  <a:pt x="156" y="52"/>
                </a:moveTo>
                <a:cubicBezTo>
                  <a:pt x="156" y="52"/>
                  <a:pt x="156" y="52"/>
                  <a:pt x="156" y="52"/>
                </a:cubicBezTo>
                <a:cubicBezTo>
                  <a:pt x="182" y="97"/>
                  <a:pt x="182" y="97"/>
                  <a:pt x="182" y="97"/>
                </a:cubicBezTo>
                <a:cubicBezTo>
                  <a:pt x="183" y="99"/>
                  <a:pt x="183" y="100"/>
                  <a:pt x="183" y="102"/>
                </a:cubicBezTo>
                <a:cubicBezTo>
                  <a:pt x="183" y="102"/>
                  <a:pt x="183" y="102"/>
                  <a:pt x="183" y="103"/>
                </a:cubicBezTo>
                <a:cubicBezTo>
                  <a:pt x="183" y="103"/>
                  <a:pt x="183" y="103"/>
                  <a:pt x="183" y="103"/>
                </a:cubicBezTo>
                <a:cubicBezTo>
                  <a:pt x="183" y="167"/>
                  <a:pt x="183" y="167"/>
                  <a:pt x="183" y="167"/>
                </a:cubicBezTo>
                <a:cubicBezTo>
                  <a:pt x="183" y="171"/>
                  <a:pt x="180" y="174"/>
                  <a:pt x="176" y="174"/>
                </a:cubicBezTo>
                <a:cubicBezTo>
                  <a:pt x="176" y="174"/>
                  <a:pt x="176" y="174"/>
                  <a:pt x="176" y="174"/>
                </a:cubicBezTo>
                <a:cubicBezTo>
                  <a:pt x="7" y="174"/>
                  <a:pt x="7" y="174"/>
                  <a:pt x="7" y="174"/>
                </a:cubicBezTo>
                <a:cubicBezTo>
                  <a:pt x="4" y="174"/>
                  <a:pt x="0" y="171"/>
                  <a:pt x="0" y="167"/>
                </a:cubicBezTo>
                <a:cubicBezTo>
                  <a:pt x="0" y="167"/>
                  <a:pt x="0" y="167"/>
                  <a:pt x="0" y="167"/>
                </a:cubicBezTo>
                <a:cubicBezTo>
                  <a:pt x="0" y="103"/>
                  <a:pt x="0" y="103"/>
                  <a:pt x="0" y="103"/>
                </a:cubicBezTo>
                <a:cubicBezTo>
                  <a:pt x="0" y="102"/>
                  <a:pt x="0" y="102"/>
                  <a:pt x="0" y="102"/>
                </a:cubicBezTo>
                <a:cubicBezTo>
                  <a:pt x="0" y="100"/>
                  <a:pt x="0" y="99"/>
                  <a:pt x="1" y="97"/>
                </a:cubicBezTo>
                <a:cubicBezTo>
                  <a:pt x="27" y="52"/>
                  <a:pt x="27" y="52"/>
                  <a:pt x="27" y="52"/>
                </a:cubicBezTo>
                <a:cubicBezTo>
                  <a:pt x="27" y="38"/>
                  <a:pt x="27" y="38"/>
                  <a:pt x="27" y="38"/>
                </a:cubicBezTo>
                <a:cubicBezTo>
                  <a:pt x="27" y="38"/>
                  <a:pt x="27" y="38"/>
                  <a:pt x="27" y="38"/>
                </a:cubicBezTo>
                <a:cubicBezTo>
                  <a:pt x="27" y="36"/>
                  <a:pt x="29" y="34"/>
                  <a:pt x="32" y="34"/>
                </a:cubicBezTo>
                <a:cubicBezTo>
                  <a:pt x="152" y="34"/>
                  <a:pt x="152" y="34"/>
                  <a:pt x="152" y="34"/>
                </a:cubicBezTo>
                <a:cubicBezTo>
                  <a:pt x="152" y="34"/>
                  <a:pt x="152" y="34"/>
                  <a:pt x="152" y="34"/>
                </a:cubicBezTo>
                <a:cubicBezTo>
                  <a:pt x="154" y="34"/>
                  <a:pt x="156" y="36"/>
                  <a:pt x="156" y="38"/>
                </a:cubicBezTo>
                <a:cubicBezTo>
                  <a:pt x="156" y="52"/>
                  <a:pt x="156" y="52"/>
                  <a:pt x="156" y="52"/>
                </a:cubicBezTo>
                <a:close/>
                <a:moveTo>
                  <a:pt x="43" y="110"/>
                </a:moveTo>
                <a:cubicBezTo>
                  <a:pt x="43" y="110"/>
                  <a:pt x="43" y="110"/>
                  <a:pt x="43" y="110"/>
                </a:cubicBezTo>
                <a:cubicBezTo>
                  <a:pt x="15" y="110"/>
                  <a:pt x="15" y="110"/>
                  <a:pt x="15" y="110"/>
                </a:cubicBezTo>
                <a:cubicBezTo>
                  <a:pt x="15" y="160"/>
                  <a:pt x="15" y="160"/>
                  <a:pt x="15" y="160"/>
                </a:cubicBezTo>
                <a:cubicBezTo>
                  <a:pt x="169" y="160"/>
                  <a:pt x="169" y="160"/>
                  <a:pt x="169" y="160"/>
                </a:cubicBezTo>
                <a:cubicBezTo>
                  <a:pt x="169" y="110"/>
                  <a:pt x="169" y="110"/>
                  <a:pt x="169" y="110"/>
                </a:cubicBezTo>
                <a:cubicBezTo>
                  <a:pt x="141" y="110"/>
                  <a:pt x="141" y="110"/>
                  <a:pt x="141" y="110"/>
                </a:cubicBezTo>
                <a:cubicBezTo>
                  <a:pt x="138" y="119"/>
                  <a:pt x="132" y="128"/>
                  <a:pt x="125" y="134"/>
                </a:cubicBezTo>
                <a:cubicBezTo>
                  <a:pt x="116" y="142"/>
                  <a:pt x="104" y="147"/>
                  <a:pt x="92" y="147"/>
                </a:cubicBezTo>
                <a:cubicBezTo>
                  <a:pt x="79" y="147"/>
                  <a:pt x="68" y="142"/>
                  <a:pt x="59" y="134"/>
                </a:cubicBezTo>
                <a:cubicBezTo>
                  <a:pt x="51" y="128"/>
                  <a:pt x="46" y="119"/>
                  <a:pt x="43" y="110"/>
                </a:cubicBezTo>
                <a:close/>
              </a:path>
            </a:pathLst>
          </a:custGeom>
          <a:solidFill>
            <a:schemeClr val="accent2"/>
          </a:solidFill>
          <a:ln>
            <a:noFill/>
          </a:ln>
        </p:spPr>
        <p:txBody>
          <a:bodyPr/>
          <a:lstStyle/>
          <a:p>
            <a:endParaRPr lang="zh-CN" altLang="en-US" sz="1400"/>
          </a:p>
        </p:txBody>
      </p:sp>
      <p:sp>
        <p:nvSpPr>
          <p:cNvPr id="23566" name="PA_任意多边形 14"/>
          <p:cNvSpPr>
            <a:spLocks noEditPoints="1"/>
          </p:cNvSpPr>
          <p:nvPr>
            <p:custDataLst>
              <p:tags r:id="rId8"/>
            </p:custDataLst>
          </p:nvPr>
        </p:nvSpPr>
        <p:spPr bwMode="auto">
          <a:xfrm>
            <a:off x="3105150" y="3572978"/>
            <a:ext cx="323850" cy="328714"/>
          </a:xfrm>
          <a:custGeom>
            <a:avLst/>
            <a:gdLst>
              <a:gd name="T0" fmla="*/ 82 w 173"/>
              <a:gd name="T1" fmla="*/ 124 h 176"/>
              <a:gd name="T2" fmla="*/ 79 w 173"/>
              <a:gd name="T3" fmla="*/ 119 h 176"/>
              <a:gd name="T4" fmla="*/ 85 w 173"/>
              <a:gd name="T5" fmla="*/ 157 h 176"/>
              <a:gd name="T6" fmla="*/ 68 w 173"/>
              <a:gd name="T7" fmla="*/ 171 h 176"/>
              <a:gd name="T8" fmla="*/ 46 w 173"/>
              <a:gd name="T9" fmla="*/ 171 h 176"/>
              <a:gd name="T10" fmla="*/ 9 w 173"/>
              <a:gd name="T11" fmla="*/ 107 h 176"/>
              <a:gd name="T12" fmla="*/ 10 w 173"/>
              <a:gd name="T13" fmla="*/ 58 h 176"/>
              <a:gd name="T14" fmla="*/ 10 w 173"/>
              <a:gd name="T15" fmla="*/ 58 h 176"/>
              <a:gd name="T16" fmla="*/ 79 w 173"/>
              <a:gd name="T17" fmla="*/ 47 h 176"/>
              <a:gd name="T18" fmla="*/ 141 w 173"/>
              <a:gd name="T19" fmla="*/ 2 h 176"/>
              <a:gd name="T20" fmla="*/ 152 w 173"/>
              <a:gd name="T21" fmla="*/ 8 h 176"/>
              <a:gd name="T22" fmla="*/ 165 w 173"/>
              <a:gd name="T23" fmla="*/ 63 h 176"/>
              <a:gd name="T24" fmla="*/ 173 w 173"/>
              <a:gd name="T25" fmla="*/ 83 h 176"/>
              <a:gd name="T26" fmla="*/ 165 w 173"/>
              <a:gd name="T27" fmla="*/ 103 h 176"/>
              <a:gd name="T28" fmla="*/ 152 w 173"/>
              <a:gd name="T29" fmla="*/ 110 h 176"/>
              <a:gd name="T30" fmla="*/ 145 w 173"/>
              <a:gd name="T31" fmla="*/ 165 h 176"/>
              <a:gd name="T32" fmla="*/ 84 w 173"/>
              <a:gd name="T33" fmla="*/ 104 h 176"/>
              <a:gd name="T34" fmla="*/ 84 w 173"/>
              <a:gd name="T35" fmla="*/ 62 h 176"/>
              <a:gd name="T36" fmla="*/ 20 w 173"/>
              <a:gd name="T37" fmla="*/ 68 h 176"/>
              <a:gd name="T38" fmla="*/ 19 w 173"/>
              <a:gd name="T39" fmla="*/ 97 h 176"/>
              <a:gd name="T40" fmla="*/ 39 w 173"/>
              <a:gd name="T41" fmla="*/ 109 h 176"/>
              <a:gd name="T42" fmla="*/ 63 w 173"/>
              <a:gd name="T43" fmla="*/ 157 h 176"/>
              <a:gd name="T44" fmla="*/ 55 w 173"/>
              <a:gd name="T45" fmla="*/ 114 h 176"/>
              <a:gd name="T46" fmla="*/ 62 w 173"/>
              <a:gd name="T47" fmla="*/ 104 h 176"/>
              <a:gd name="T48" fmla="*/ 93 w 173"/>
              <a:gd name="T49" fmla="*/ 55 h 176"/>
              <a:gd name="T50" fmla="*/ 93 w 173"/>
              <a:gd name="T51" fmla="*/ 111 h 176"/>
              <a:gd name="T52" fmla="*/ 93 w 173"/>
              <a:gd name="T53" fmla="*/ 112 h 176"/>
              <a:gd name="T54" fmla="*/ 93 w 173"/>
              <a:gd name="T55" fmla="*/ 115 h 176"/>
              <a:gd name="T56" fmla="*/ 138 w 173"/>
              <a:gd name="T57" fmla="*/ 21 h 176"/>
              <a:gd name="T58" fmla="*/ 93 w 173"/>
              <a:gd name="T59" fmla="*/ 54 h 176"/>
              <a:gd name="T60" fmla="*/ 93 w 173"/>
              <a:gd name="T61" fmla="*/ 55 h 176"/>
              <a:gd name="T62" fmla="*/ 152 w 173"/>
              <a:gd name="T63" fmla="*/ 65 h 176"/>
              <a:gd name="T64" fmla="*/ 159 w 173"/>
              <a:gd name="T65" fmla="*/ 97 h 176"/>
              <a:gd name="T66" fmla="*/ 165 w 173"/>
              <a:gd name="T67" fmla="*/ 83 h 176"/>
              <a:gd name="T68" fmla="*/ 159 w 173"/>
              <a:gd name="T69"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6">
                <a:moveTo>
                  <a:pt x="141" y="164"/>
                </a:moveTo>
                <a:cubicBezTo>
                  <a:pt x="82" y="124"/>
                  <a:pt x="82" y="124"/>
                  <a:pt x="82" y="124"/>
                </a:cubicBezTo>
                <a:cubicBezTo>
                  <a:pt x="80" y="123"/>
                  <a:pt x="79" y="121"/>
                  <a:pt x="79" y="119"/>
                </a:cubicBezTo>
                <a:cubicBezTo>
                  <a:pt x="79" y="119"/>
                  <a:pt x="79" y="119"/>
                  <a:pt x="79" y="119"/>
                </a:cubicBezTo>
                <a:cubicBezTo>
                  <a:pt x="72" y="119"/>
                  <a:pt x="72" y="119"/>
                  <a:pt x="72" y="119"/>
                </a:cubicBezTo>
                <a:cubicBezTo>
                  <a:pt x="85" y="157"/>
                  <a:pt x="85" y="157"/>
                  <a:pt x="85" y="157"/>
                </a:cubicBezTo>
                <a:cubicBezTo>
                  <a:pt x="86" y="161"/>
                  <a:pt x="84" y="165"/>
                  <a:pt x="81" y="166"/>
                </a:cubicBezTo>
                <a:cubicBezTo>
                  <a:pt x="68" y="171"/>
                  <a:pt x="68" y="171"/>
                  <a:pt x="68" y="171"/>
                </a:cubicBezTo>
                <a:cubicBezTo>
                  <a:pt x="54" y="175"/>
                  <a:pt x="54" y="175"/>
                  <a:pt x="54" y="175"/>
                </a:cubicBezTo>
                <a:cubicBezTo>
                  <a:pt x="51" y="176"/>
                  <a:pt x="47" y="174"/>
                  <a:pt x="46" y="171"/>
                </a:cubicBezTo>
                <a:cubicBezTo>
                  <a:pt x="27" y="118"/>
                  <a:pt x="27" y="118"/>
                  <a:pt x="27" y="118"/>
                </a:cubicBezTo>
                <a:cubicBezTo>
                  <a:pt x="20" y="116"/>
                  <a:pt x="14" y="112"/>
                  <a:pt x="9" y="107"/>
                </a:cubicBezTo>
                <a:cubicBezTo>
                  <a:pt x="3" y="100"/>
                  <a:pt x="0" y="92"/>
                  <a:pt x="0" y="83"/>
                </a:cubicBezTo>
                <a:cubicBezTo>
                  <a:pt x="0" y="73"/>
                  <a:pt x="4" y="64"/>
                  <a:pt x="10" y="58"/>
                </a:cubicBezTo>
                <a:cubicBezTo>
                  <a:pt x="10" y="58"/>
                  <a:pt x="10" y="58"/>
                  <a:pt x="10" y="58"/>
                </a:cubicBezTo>
                <a:cubicBezTo>
                  <a:pt x="10" y="58"/>
                  <a:pt x="10" y="58"/>
                  <a:pt x="10" y="58"/>
                </a:cubicBezTo>
                <a:cubicBezTo>
                  <a:pt x="17" y="51"/>
                  <a:pt x="26" y="47"/>
                  <a:pt x="35" y="47"/>
                </a:cubicBezTo>
                <a:cubicBezTo>
                  <a:pt x="79" y="47"/>
                  <a:pt x="79" y="47"/>
                  <a:pt x="79" y="47"/>
                </a:cubicBezTo>
                <a:cubicBezTo>
                  <a:pt x="79" y="45"/>
                  <a:pt x="80" y="43"/>
                  <a:pt x="82" y="41"/>
                </a:cubicBezTo>
                <a:cubicBezTo>
                  <a:pt x="141" y="2"/>
                  <a:pt x="141" y="2"/>
                  <a:pt x="141" y="2"/>
                </a:cubicBezTo>
                <a:cubicBezTo>
                  <a:pt x="144" y="0"/>
                  <a:pt x="149" y="1"/>
                  <a:pt x="151" y="4"/>
                </a:cubicBezTo>
                <a:cubicBezTo>
                  <a:pt x="152" y="5"/>
                  <a:pt x="152" y="7"/>
                  <a:pt x="152" y="8"/>
                </a:cubicBezTo>
                <a:cubicBezTo>
                  <a:pt x="152" y="56"/>
                  <a:pt x="152" y="56"/>
                  <a:pt x="152" y="56"/>
                </a:cubicBezTo>
                <a:cubicBezTo>
                  <a:pt x="157" y="57"/>
                  <a:pt x="161" y="59"/>
                  <a:pt x="165" y="63"/>
                </a:cubicBezTo>
                <a:cubicBezTo>
                  <a:pt x="165" y="63"/>
                  <a:pt x="165" y="63"/>
                  <a:pt x="165" y="63"/>
                </a:cubicBezTo>
                <a:cubicBezTo>
                  <a:pt x="170" y="68"/>
                  <a:pt x="173" y="75"/>
                  <a:pt x="173" y="83"/>
                </a:cubicBezTo>
                <a:cubicBezTo>
                  <a:pt x="173" y="91"/>
                  <a:pt x="170" y="98"/>
                  <a:pt x="165" y="103"/>
                </a:cubicBezTo>
                <a:cubicBezTo>
                  <a:pt x="165" y="103"/>
                  <a:pt x="165" y="103"/>
                  <a:pt x="165" y="103"/>
                </a:cubicBezTo>
                <a:cubicBezTo>
                  <a:pt x="165" y="103"/>
                  <a:pt x="165" y="103"/>
                  <a:pt x="165" y="103"/>
                </a:cubicBezTo>
                <a:cubicBezTo>
                  <a:pt x="161" y="106"/>
                  <a:pt x="157" y="109"/>
                  <a:pt x="152" y="110"/>
                </a:cubicBezTo>
                <a:cubicBezTo>
                  <a:pt x="152" y="158"/>
                  <a:pt x="152" y="158"/>
                  <a:pt x="152" y="158"/>
                </a:cubicBezTo>
                <a:cubicBezTo>
                  <a:pt x="152" y="162"/>
                  <a:pt x="149" y="165"/>
                  <a:pt x="145" y="165"/>
                </a:cubicBezTo>
                <a:cubicBezTo>
                  <a:pt x="143" y="165"/>
                  <a:pt x="142" y="165"/>
                  <a:pt x="141" y="164"/>
                </a:cubicBezTo>
                <a:close/>
                <a:moveTo>
                  <a:pt x="84" y="104"/>
                </a:moveTo>
                <a:cubicBezTo>
                  <a:pt x="84" y="104"/>
                  <a:pt x="84" y="104"/>
                  <a:pt x="84" y="104"/>
                </a:cubicBezTo>
                <a:cubicBezTo>
                  <a:pt x="84" y="62"/>
                  <a:pt x="84" y="62"/>
                  <a:pt x="84" y="62"/>
                </a:cubicBezTo>
                <a:cubicBezTo>
                  <a:pt x="35" y="62"/>
                  <a:pt x="35" y="62"/>
                  <a:pt x="35" y="62"/>
                </a:cubicBezTo>
                <a:cubicBezTo>
                  <a:pt x="29" y="62"/>
                  <a:pt x="24" y="64"/>
                  <a:pt x="20" y="68"/>
                </a:cubicBezTo>
                <a:cubicBezTo>
                  <a:pt x="16" y="72"/>
                  <a:pt x="14" y="77"/>
                  <a:pt x="14" y="83"/>
                </a:cubicBezTo>
                <a:cubicBezTo>
                  <a:pt x="14" y="89"/>
                  <a:pt x="16" y="94"/>
                  <a:pt x="19" y="97"/>
                </a:cubicBezTo>
                <a:cubicBezTo>
                  <a:pt x="23" y="101"/>
                  <a:pt x="27" y="104"/>
                  <a:pt x="33" y="104"/>
                </a:cubicBezTo>
                <a:cubicBezTo>
                  <a:pt x="35" y="105"/>
                  <a:pt x="38" y="106"/>
                  <a:pt x="39" y="109"/>
                </a:cubicBezTo>
                <a:cubicBezTo>
                  <a:pt x="56" y="160"/>
                  <a:pt x="56" y="160"/>
                  <a:pt x="56" y="160"/>
                </a:cubicBezTo>
                <a:cubicBezTo>
                  <a:pt x="63" y="157"/>
                  <a:pt x="63" y="157"/>
                  <a:pt x="63" y="157"/>
                </a:cubicBezTo>
                <a:cubicBezTo>
                  <a:pt x="69" y="155"/>
                  <a:pt x="69" y="155"/>
                  <a:pt x="69" y="155"/>
                </a:cubicBezTo>
                <a:cubicBezTo>
                  <a:pt x="55" y="114"/>
                  <a:pt x="55" y="114"/>
                  <a:pt x="55" y="114"/>
                </a:cubicBezTo>
                <a:cubicBezTo>
                  <a:pt x="55" y="113"/>
                  <a:pt x="55" y="113"/>
                  <a:pt x="55" y="112"/>
                </a:cubicBezTo>
                <a:cubicBezTo>
                  <a:pt x="55" y="108"/>
                  <a:pt x="58" y="104"/>
                  <a:pt x="62" y="104"/>
                </a:cubicBezTo>
                <a:cubicBezTo>
                  <a:pt x="84" y="104"/>
                  <a:pt x="84" y="104"/>
                  <a:pt x="84" y="104"/>
                </a:cubicBezTo>
                <a:close/>
                <a:moveTo>
                  <a:pt x="93" y="55"/>
                </a:moveTo>
                <a:cubicBezTo>
                  <a:pt x="93" y="55"/>
                  <a:pt x="93" y="55"/>
                  <a:pt x="93" y="55"/>
                </a:cubicBezTo>
                <a:cubicBezTo>
                  <a:pt x="93" y="111"/>
                  <a:pt x="93" y="111"/>
                  <a:pt x="93" y="111"/>
                </a:cubicBezTo>
                <a:cubicBezTo>
                  <a:pt x="93" y="112"/>
                  <a:pt x="93" y="112"/>
                  <a:pt x="93" y="112"/>
                </a:cubicBezTo>
                <a:cubicBezTo>
                  <a:pt x="93" y="112"/>
                  <a:pt x="93" y="112"/>
                  <a:pt x="93" y="112"/>
                </a:cubicBezTo>
                <a:cubicBezTo>
                  <a:pt x="93" y="112"/>
                  <a:pt x="93" y="112"/>
                  <a:pt x="93" y="112"/>
                </a:cubicBezTo>
                <a:cubicBezTo>
                  <a:pt x="93" y="115"/>
                  <a:pt x="93" y="115"/>
                  <a:pt x="93" y="115"/>
                </a:cubicBezTo>
                <a:cubicBezTo>
                  <a:pt x="138" y="145"/>
                  <a:pt x="138" y="145"/>
                  <a:pt x="138" y="145"/>
                </a:cubicBezTo>
                <a:cubicBezTo>
                  <a:pt x="138" y="21"/>
                  <a:pt x="138" y="21"/>
                  <a:pt x="138" y="21"/>
                </a:cubicBezTo>
                <a:cubicBezTo>
                  <a:pt x="93" y="51"/>
                  <a:pt x="93" y="51"/>
                  <a:pt x="93" y="51"/>
                </a:cubicBezTo>
                <a:cubicBezTo>
                  <a:pt x="93" y="54"/>
                  <a:pt x="93" y="54"/>
                  <a:pt x="93" y="54"/>
                </a:cubicBezTo>
                <a:cubicBezTo>
                  <a:pt x="93" y="55"/>
                  <a:pt x="93" y="55"/>
                  <a:pt x="93" y="55"/>
                </a:cubicBezTo>
                <a:cubicBezTo>
                  <a:pt x="93" y="55"/>
                  <a:pt x="93" y="55"/>
                  <a:pt x="93" y="55"/>
                </a:cubicBezTo>
                <a:close/>
                <a:moveTo>
                  <a:pt x="152" y="65"/>
                </a:moveTo>
                <a:cubicBezTo>
                  <a:pt x="152" y="65"/>
                  <a:pt x="152" y="65"/>
                  <a:pt x="152" y="65"/>
                </a:cubicBezTo>
                <a:cubicBezTo>
                  <a:pt x="152" y="101"/>
                  <a:pt x="152" y="101"/>
                  <a:pt x="152" y="101"/>
                </a:cubicBezTo>
                <a:cubicBezTo>
                  <a:pt x="155" y="100"/>
                  <a:pt x="157" y="99"/>
                  <a:pt x="159" y="97"/>
                </a:cubicBezTo>
                <a:cubicBezTo>
                  <a:pt x="159" y="97"/>
                  <a:pt x="159" y="97"/>
                  <a:pt x="159" y="97"/>
                </a:cubicBezTo>
                <a:cubicBezTo>
                  <a:pt x="163" y="93"/>
                  <a:pt x="165" y="89"/>
                  <a:pt x="165" y="83"/>
                </a:cubicBezTo>
                <a:cubicBezTo>
                  <a:pt x="165" y="78"/>
                  <a:pt x="163" y="73"/>
                  <a:pt x="159" y="69"/>
                </a:cubicBezTo>
                <a:cubicBezTo>
                  <a:pt x="159" y="69"/>
                  <a:pt x="159" y="69"/>
                  <a:pt x="159" y="69"/>
                </a:cubicBezTo>
                <a:cubicBezTo>
                  <a:pt x="157" y="67"/>
                  <a:pt x="155" y="66"/>
                  <a:pt x="152" y="65"/>
                </a:cubicBezTo>
                <a:close/>
              </a:path>
            </a:pathLst>
          </a:custGeom>
          <a:solidFill>
            <a:schemeClr val="accent4"/>
          </a:solidFill>
          <a:ln>
            <a:noFill/>
          </a:ln>
        </p:spPr>
        <p:txBody>
          <a:bodyPr/>
          <a:lstStyle/>
          <a:p>
            <a:endParaRPr lang="zh-CN" altLang="en-US" sz="1400"/>
          </a:p>
        </p:txBody>
      </p:sp>
      <p:sp>
        <p:nvSpPr>
          <p:cNvPr id="23567" name="PA_任意多边形 15"/>
          <p:cNvSpPr>
            <a:spLocks noEditPoints="1"/>
          </p:cNvSpPr>
          <p:nvPr>
            <p:custDataLst>
              <p:tags r:id="rId9"/>
            </p:custDataLst>
          </p:nvPr>
        </p:nvSpPr>
        <p:spPr bwMode="auto">
          <a:xfrm>
            <a:off x="5703888" y="3557098"/>
            <a:ext cx="342900" cy="360474"/>
          </a:xfrm>
          <a:custGeom>
            <a:avLst/>
            <a:gdLst>
              <a:gd name="T0" fmla="*/ 156 w 183"/>
              <a:gd name="T1" fmla="*/ 27 h 192"/>
              <a:gd name="T2" fmla="*/ 161 w 183"/>
              <a:gd name="T3" fmla="*/ 151 h 192"/>
              <a:gd name="T4" fmla="*/ 169 w 183"/>
              <a:gd name="T5" fmla="*/ 96 h 192"/>
              <a:gd name="T6" fmla="*/ 138 w 183"/>
              <a:gd name="T7" fmla="*/ 129 h 192"/>
              <a:gd name="T8" fmla="*/ 134 w 183"/>
              <a:gd name="T9" fmla="*/ 96 h 192"/>
              <a:gd name="T10" fmla="*/ 54 w 183"/>
              <a:gd name="T11" fmla="*/ 127 h 192"/>
              <a:gd name="T12" fmla="*/ 41 w 183"/>
              <a:gd name="T13" fmla="*/ 96 h 192"/>
              <a:gd name="T14" fmla="*/ 33 w 183"/>
              <a:gd name="T15" fmla="*/ 142 h 192"/>
              <a:gd name="T16" fmla="*/ 0 w 183"/>
              <a:gd name="T17" fmla="*/ 92 h 192"/>
              <a:gd name="T18" fmla="*/ 92 w 183"/>
              <a:gd name="T19" fmla="*/ 0 h 192"/>
              <a:gd name="T20" fmla="*/ 119 w 183"/>
              <a:gd name="T21" fmla="*/ 166 h 192"/>
              <a:gd name="T22" fmla="*/ 112 w 183"/>
              <a:gd name="T23" fmla="*/ 192 h 192"/>
              <a:gd name="T24" fmla="*/ 71 w 183"/>
              <a:gd name="T25" fmla="*/ 192 h 192"/>
              <a:gd name="T26" fmla="*/ 64 w 183"/>
              <a:gd name="T27" fmla="*/ 185 h 192"/>
              <a:gd name="T28" fmla="*/ 42 w 183"/>
              <a:gd name="T29" fmla="*/ 166 h 192"/>
              <a:gd name="T30" fmla="*/ 38 w 183"/>
              <a:gd name="T31" fmla="*/ 154 h 192"/>
              <a:gd name="T32" fmla="*/ 97 w 183"/>
              <a:gd name="T33" fmla="*/ 105 h 192"/>
              <a:gd name="T34" fmla="*/ 146 w 183"/>
              <a:gd name="T35" fmla="*/ 154 h 192"/>
              <a:gd name="T36" fmla="*/ 141 w 183"/>
              <a:gd name="T37" fmla="*/ 166 h 192"/>
              <a:gd name="T38" fmla="*/ 119 w 183"/>
              <a:gd name="T39" fmla="*/ 166 h 192"/>
              <a:gd name="T40" fmla="*/ 105 w 183"/>
              <a:gd name="T41" fmla="*/ 178 h 192"/>
              <a:gd name="T42" fmla="*/ 105 w 183"/>
              <a:gd name="T43" fmla="*/ 159 h 192"/>
              <a:gd name="T44" fmla="*/ 124 w 183"/>
              <a:gd name="T45" fmla="*/ 152 h 192"/>
              <a:gd name="T46" fmla="*/ 59 w 183"/>
              <a:gd name="T47" fmla="*/ 152 h 192"/>
              <a:gd name="T48" fmla="*/ 71 w 183"/>
              <a:gd name="T49" fmla="*/ 152 h 192"/>
              <a:gd name="T50" fmla="*/ 78 w 183"/>
              <a:gd name="T51" fmla="*/ 178 h 192"/>
              <a:gd name="T52" fmla="*/ 146 w 183"/>
              <a:gd name="T53" fmla="*/ 37 h 192"/>
              <a:gd name="T54" fmla="*/ 144 w 183"/>
              <a:gd name="T55" fmla="*/ 35 h 192"/>
              <a:gd name="T56" fmla="*/ 142 w 183"/>
              <a:gd name="T57" fmla="*/ 88 h 192"/>
              <a:gd name="T58" fmla="*/ 146 w 183"/>
              <a:gd name="T59" fmla="*/ 37 h 192"/>
              <a:gd name="T60" fmla="*/ 138 w 183"/>
              <a:gd name="T61" fmla="*/ 30 h 192"/>
              <a:gd name="T62" fmla="*/ 128 w 183"/>
              <a:gd name="T63" fmla="*/ 30 h 192"/>
              <a:gd name="T64" fmla="*/ 138 w 183"/>
              <a:gd name="T65" fmla="*/ 30 h 192"/>
              <a:gd name="T66" fmla="*/ 104 w 183"/>
              <a:gd name="T67" fmla="*/ 16 h 192"/>
              <a:gd name="T68" fmla="*/ 96 w 183"/>
              <a:gd name="T69" fmla="*/ 44 h 192"/>
              <a:gd name="T70" fmla="*/ 123 w 183"/>
              <a:gd name="T71" fmla="*/ 38 h 192"/>
              <a:gd name="T72" fmla="*/ 104 w 183"/>
              <a:gd name="T73" fmla="*/ 16 h 192"/>
              <a:gd name="T74" fmla="*/ 87 w 183"/>
              <a:gd name="T75" fmla="*/ 15 h 192"/>
              <a:gd name="T76" fmla="*/ 62 w 183"/>
              <a:gd name="T77" fmla="*/ 34 h 192"/>
              <a:gd name="T78" fmla="*/ 64 w 183"/>
              <a:gd name="T79" fmla="*/ 39 h 192"/>
              <a:gd name="T80" fmla="*/ 87 w 183"/>
              <a:gd name="T81" fmla="*/ 15 h 192"/>
              <a:gd name="T82" fmla="*/ 61 w 183"/>
              <a:gd name="T83" fmla="*/ 21 h 192"/>
              <a:gd name="T84" fmla="*/ 53 w 183"/>
              <a:gd name="T85" fmla="*/ 34 h 192"/>
              <a:gd name="T86" fmla="*/ 61 w 183"/>
              <a:gd name="T87" fmla="*/ 21 h 192"/>
              <a:gd name="T88" fmla="*/ 39 w 183"/>
              <a:gd name="T89" fmla="*/ 35 h 192"/>
              <a:gd name="T90" fmla="*/ 14 w 183"/>
              <a:gd name="T91" fmla="*/ 88 h 192"/>
              <a:gd name="T92" fmla="*/ 50 w 183"/>
              <a:gd name="T93" fmla="*/ 42 h 192"/>
              <a:gd name="T94" fmla="*/ 126 w 183"/>
              <a:gd name="T95" fmla="*/ 46 h 192"/>
              <a:gd name="T96" fmla="*/ 123 w 183"/>
              <a:gd name="T97" fmla="*/ 47 h 192"/>
              <a:gd name="T98" fmla="*/ 96 w 183"/>
              <a:gd name="T99" fmla="*/ 88 h 192"/>
              <a:gd name="T100" fmla="*/ 126 w 183"/>
              <a:gd name="T101" fmla="*/ 46 h 192"/>
              <a:gd name="T102" fmla="*/ 87 w 183"/>
              <a:gd name="T103" fmla="*/ 53 h 192"/>
              <a:gd name="T104" fmla="*/ 57 w 183"/>
              <a:gd name="T105" fmla="*/ 46 h 192"/>
              <a:gd name="T106" fmla="*/ 87 w 183"/>
              <a:gd name="T107"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 h="192">
                <a:moveTo>
                  <a:pt x="92" y="0"/>
                </a:moveTo>
                <a:cubicBezTo>
                  <a:pt x="117" y="0"/>
                  <a:pt x="140" y="11"/>
                  <a:pt x="156" y="27"/>
                </a:cubicBezTo>
                <a:cubicBezTo>
                  <a:pt x="173" y="44"/>
                  <a:pt x="183" y="67"/>
                  <a:pt x="183" y="92"/>
                </a:cubicBezTo>
                <a:cubicBezTo>
                  <a:pt x="183" y="114"/>
                  <a:pt x="175" y="135"/>
                  <a:pt x="161" y="151"/>
                </a:cubicBezTo>
                <a:cubicBezTo>
                  <a:pt x="156" y="158"/>
                  <a:pt x="144" y="149"/>
                  <a:pt x="151" y="142"/>
                </a:cubicBezTo>
                <a:cubicBezTo>
                  <a:pt x="161" y="129"/>
                  <a:pt x="168" y="113"/>
                  <a:pt x="169" y="96"/>
                </a:cubicBezTo>
                <a:cubicBezTo>
                  <a:pt x="142" y="96"/>
                  <a:pt x="142" y="96"/>
                  <a:pt x="142" y="96"/>
                </a:cubicBezTo>
                <a:cubicBezTo>
                  <a:pt x="142" y="108"/>
                  <a:pt x="140" y="119"/>
                  <a:pt x="138" y="129"/>
                </a:cubicBezTo>
                <a:cubicBezTo>
                  <a:pt x="136" y="135"/>
                  <a:pt x="128" y="133"/>
                  <a:pt x="129" y="127"/>
                </a:cubicBezTo>
                <a:cubicBezTo>
                  <a:pt x="132" y="118"/>
                  <a:pt x="133" y="107"/>
                  <a:pt x="134" y="96"/>
                </a:cubicBezTo>
                <a:cubicBezTo>
                  <a:pt x="99" y="96"/>
                  <a:pt x="84" y="96"/>
                  <a:pt x="49" y="96"/>
                </a:cubicBezTo>
                <a:cubicBezTo>
                  <a:pt x="50" y="107"/>
                  <a:pt x="51" y="118"/>
                  <a:pt x="54" y="127"/>
                </a:cubicBezTo>
                <a:cubicBezTo>
                  <a:pt x="55" y="133"/>
                  <a:pt x="47" y="135"/>
                  <a:pt x="45" y="128"/>
                </a:cubicBezTo>
                <a:cubicBezTo>
                  <a:pt x="43" y="118"/>
                  <a:pt x="41" y="107"/>
                  <a:pt x="41" y="96"/>
                </a:cubicBezTo>
                <a:cubicBezTo>
                  <a:pt x="14" y="96"/>
                  <a:pt x="14" y="96"/>
                  <a:pt x="14" y="96"/>
                </a:cubicBezTo>
                <a:cubicBezTo>
                  <a:pt x="15" y="114"/>
                  <a:pt x="22" y="129"/>
                  <a:pt x="33" y="142"/>
                </a:cubicBezTo>
                <a:cubicBezTo>
                  <a:pt x="39" y="149"/>
                  <a:pt x="28" y="158"/>
                  <a:pt x="22" y="151"/>
                </a:cubicBezTo>
                <a:cubicBezTo>
                  <a:pt x="8" y="135"/>
                  <a:pt x="0" y="114"/>
                  <a:pt x="0" y="92"/>
                </a:cubicBezTo>
                <a:cubicBezTo>
                  <a:pt x="0" y="67"/>
                  <a:pt x="10" y="44"/>
                  <a:pt x="27" y="27"/>
                </a:cubicBezTo>
                <a:cubicBezTo>
                  <a:pt x="43" y="11"/>
                  <a:pt x="66" y="0"/>
                  <a:pt x="92" y="0"/>
                </a:cubicBezTo>
                <a:close/>
                <a:moveTo>
                  <a:pt x="119" y="166"/>
                </a:moveTo>
                <a:cubicBezTo>
                  <a:pt x="119" y="166"/>
                  <a:pt x="119" y="166"/>
                  <a:pt x="119" y="166"/>
                </a:cubicBezTo>
                <a:cubicBezTo>
                  <a:pt x="119" y="185"/>
                  <a:pt x="119" y="185"/>
                  <a:pt x="119" y="185"/>
                </a:cubicBezTo>
                <a:cubicBezTo>
                  <a:pt x="119" y="189"/>
                  <a:pt x="116" y="192"/>
                  <a:pt x="112" y="192"/>
                </a:cubicBezTo>
                <a:cubicBezTo>
                  <a:pt x="112" y="192"/>
                  <a:pt x="112" y="192"/>
                  <a:pt x="112" y="192"/>
                </a:cubicBezTo>
                <a:cubicBezTo>
                  <a:pt x="71" y="192"/>
                  <a:pt x="71" y="192"/>
                  <a:pt x="71" y="192"/>
                </a:cubicBezTo>
                <a:cubicBezTo>
                  <a:pt x="67" y="192"/>
                  <a:pt x="64" y="189"/>
                  <a:pt x="64" y="185"/>
                </a:cubicBezTo>
                <a:cubicBezTo>
                  <a:pt x="64" y="185"/>
                  <a:pt x="64" y="185"/>
                  <a:pt x="64" y="185"/>
                </a:cubicBezTo>
                <a:cubicBezTo>
                  <a:pt x="64" y="166"/>
                  <a:pt x="64" y="166"/>
                  <a:pt x="64" y="166"/>
                </a:cubicBezTo>
                <a:cubicBezTo>
                  <a:pt x="42" y="166"/>
                  <a:pt x="42" y="166"/>
                  <a:pt x="42" y="166"/>
                </a:cubicBezTo>
                <a:cubicBezTo>
                  <a:pt x="39" y="166"/>
                  <a:pt x="36" y="163"/>
                  <a:pt x="36" y="159"/>
                </a:cubicBezTo>
                <a:cubicBezTo>
                  <a:pt x="36" y="157"/>
                  <a:pt x="36" y="155"/>
                  <a:pt x="38" y="154"/>
                </a:cubicBezTo>
                <a:cubicBezTo>
                  <a:pt x="87" y="105"/>
                  <a:pt x="87" y="105"/>
                  <a:pt x="87" y="105"/>
                </a:cubicBezTo>
                <a:cubicBezTo>
                  <a:pt x="89" y="102"/>
                  <a:pt x="94" y="102"/>
                  <a:pt x="97" y="105"/>
                </a:cubicBezTo>
                <a:cubicBezTo>
                  <a:pt x="97" y="105"/>
                  <a:pt x="97" y="105"/>
                  <a:pt x="97" y="105"/>
                </a:cubicBezTo>
                <a:cubicBezTo>
                  <a:pt x="146" y="154"/>
                  <a:pt x="146" y="154"/>
                  <a:pt x="146" y="154"/>
                </a:cubicBezTo>
                <a:cubicBezTo>
                  <a:pt x="148" y="157"/>
                  <a:pt x="148" y="161"/>
                  <a:pt x="146" y="164"/>
                </a:cubicBezTo>
                <a:cubicBezTo>
                  <a:pt x="144" y="165"/>
                  <a:pt x="142" y="166"/>
                  <a:pt x="141" y="166"/>
                </a:cubicBezTo>
                <a:cubicBezTo>
                  <a:pt x="140" y="166"/>
                  <a:pt x="140" y="166"/>
                  <a:pt x="140" y="166"/>
                </a:cubicBezTo>
                <a:cubicBezTo>
                  <a:pt x="119" y="166"/>
                  <a:pt x="119" y="166"/>
                  <a:pt x="119" y="166"/>
                </a:cubicBezTo>
                <a:close/>
                <a:moveTo>
                  <a:pt x="105" y="178"/>
                </a:moveTo>
                <a:cubicBezTo>
                  <a:pt x="105" y="178"/>
                  <a:pt x="105" y="178"/>
                  <a:pt x="105" y="178"/>
                </a:cubicBezTo>
                <a:cubicBezTo>
                  <a:pt x="105" y="159"/>
                  <a:pt x="105" y="159"/>
                  <a:pt x="105" y="159"/>
                </a:cubicBezTo>
                <a:cubicBezTo>
                  <a:pt x="105" y="159"/>
                  <a:pt x="105" y="159"/>
                  <a:pt x="105" y="159"/>
                </a:cubicBezTo>
                <a:cubicBezTo>
                  <a:pt x="105" y="155"/>
                  <a:pt x="109" y="152"/>
                  <a:pt x="112" y="152"/>
                </a:cubicBezTo>
                <a:cubicBezTo>
                  <a:pt x="124" y="152"/>
                  <a:pt x="124" y="152"/>
                  <a:pt x="124" y="152"/>
                </a:cubicBezTo>
                <a:cubicBezTo>
                  <a:pt x="92" y="120"/>
                  <a:pt x="92" y="120"/>
                  <a:pt x="92" y="120"/>
                </a:cubicBezTo>
                <a:cubicBezTo>
                  <a:pt x="59" y="152"/>
                  <a:pt x="59" y="152"/>
                  <a:pt x="59" y="152"/>
                </a:cubicBezTo>
                <a:cubicBezTo>
                  <a:pt x="71" y="152"/>
                  <a:pt x="71" y="152"/>
                  <a:pt x="71" y="152"/>
                </a:cubicBezTo>
                <a:cubicBezTo>
                  <a:pt x="71" y="152"/>
                  <a:pt x="71" y="152"/>
                  <a:pt x="71" y="152"/>
                </a:cubicBezTo>
                <a:cubicBezTo>
                  <a:pt x="75" y="152"/>
                  <a:pt x="78" y="155"/>
                  <a:pt x="78" y="159"/>
                </a:cubicBezTo>
                <a:cubicBezTo>
                  <a:pt x="78" y="178"/>
                  <a:pt x="78" y="178"/>
                  <a:pt x="78" y="178"/>
                </a:cubicBezTo>
                <a:cubicBezTo>
                  <a:pt x="105" y="178"/>
                  <a:pt x="105" y="178"/>
                  <a:pt x="105" y="178"/>
                </a:cubicBezTo>
                <a:close/>
                <a:moveTo>
                  <a:pt x="146" y="37"/>
                </a:moveTo>
                <a:cubicBezTo>
                  <a:pt x="146" y="37"/>
                  <a:pt x="146" y="37"/>
                  <a:pt x="146" y="37"/>
                </a:cubicBezTo>
                <a:cubicBezTo>
                  <a:pt x="146" y="37"/>
                  <a:pt x="145" y="36"/>
                  <a:pt x="144" y="35"/>
                </a:cubicBezTo>
                <a:cubicBezTo>
                  <a:pt x="141" y="38"/>
                  <a:pt x="137" y="40"/>
                  <a:pt x="134" y="42"/>
                </a:cubicBezTo>
                <a:cubicBezTo>
                  <a:pt x="139" y="55"/>
                  <a:pt x="142" y="71"/>
                  <a:pt x="142" y="88"/>
                </a:cubicBezTo>
                <a:cubicBezTo>
                  <a:pt x="169" y="88"/>
                  <a:pt x="169" y="88"/>
                  <a:pt x="169" y="88"/>
                </a:cubicBezTo>
                <a:cubicBezTo>
                  <a:pt x="168" y="68"/>
                  <a:pt x="159" y="50"/>
                  <a:pt x="146" y="37"/>
                </a:cubicBezTo>
                <a:close/>
                <a:moveTo>
                  <a:pt x="138" y="30"/>
                </a:moveTo>
                <a:cubicBezTo>
                  <a:pt x="138" y="30"/>
                  <a:pt x="138" y="30"/>
                  <a:pt x="138" y="30"/>
                </a:cubicBezTo>
                <a:cubicBezTo>
                  <a:pt x="133" y="26"/>
                  <a:pt x="128" y="23"/>
                  <a:pt x="122" y="21"/>
                </a:cubicBezTo>
                <a:cubicBezTo>
                  <a:pt x="124" y="24"/>
                  <a:pt x="126" y="27"/>
                  <a:pt x="128" y="30"/>
                </a:cubicBezTo>
                <a:cubicBezTo>
                  <a:pt x="129" y="32"/>
                  <a:pt x="130" y="33"/>
                  <a:pt x="130" y="34"/>
                </a:cubicBezTo>
                <a:cubicBezTo>
                  <a:pt x="133" y="33"/>
                  <a:pt x="135" y="31"/>
                  <a:pt x="138" y="30"/>
                </a:cubicBezTo>
                <a:close/>
                <a:moveTo>
                  <a:pt x="104" y="16"/>
                </a:moveTo>
                <a:cubicBezTo>
                  <a:pt x="104" y="16"/>
                  <a:pt x="104" y="16"/>
                  <a:pt x="104" y="16"/>
                </a:cubicBezTo>
                <a:cubicBezTo>
                  <a:pt x="102" y="15"/>
                  <a:pt x="99" y="15"/>
                  <a:pt x="96" y="15"/>
                </a:cubicBezTo>
                <a:cubicBezTo>
                  <a:pt x="96" y="44"/>
                  <a:pt x="96" y="44"/>
                  <a:pt x="96" y="44"/>
                </a:cubicBezTo>
                <a:cubicBezTo>
                  <a:pt x="104" y="44"/>
                  <a:pt x="112" y="42"/>
                  <a:pt x="120" y="39"/>
                </a:cubicBezTo>
                <a:cubicBezTo>
                  <a:pt x="121" y="39"/>
                  <a:pt x="122" y="39"/>
                  <a:pt x="123" y="38"/>
                </a:cubicBezTo>
                <a:cubicBezTo>
                  <a:pt x="122" y="37"/>
                  <a:pt x="121" y="35"/>
                  <a:pt x="121" y="34"/>
                </a:cubicBezTo>
                <a:cubicBezTo>
                  <a:pt x="116" y="26"/>
                  <a:pt x="111" y="19"/>
                  <a:pt x="104" y="16"/>
                </a:cubicBezTo>
                <a:close/>
                <a:moveTo>
                  <a:pt x="87" y="15"/>
                </a:moveTo>
                <a:cubicBezTo>
                  <a:pt x="87" y="15"/>
                  <a:pt x="87" y="15"/>
                  <a:pt x="87" y="15"/>
                </a:cubicBezTo>
                <a:cubicBezTo>
                  <a:pt x="85" y="15"/>
                  <a:pt x="82" y="15"/>
                  <a:pt x="79" y="16"/>
                </a:cubicBezTo>
                <a:cubicBezTo>
                  <a:pt x="73" y="19"/>
                  <a:pt x="67" y="26"/>
                  <a:pt x="62" y="34"/>
                </a:cubicBezTo>
                <a:cubicBezTo>
                  <a:pt x="62" y="35"/>
                  <a:pt x="61" y="37"/>
                  <a:pt x="60" y="38"/>
                </a:cubicBezTo>
                <a:cubicBezTo>
                  <a:pt x="62" y="39"/>
                  <a:pt x="63" y="39"/>
                  <a:pt x="64" y="39"/>
                </a:cubicBezTo>
                <a:cubicBezTo>
                  <a:pt x="71" y="42"/>
                  <a:pt x="79" y="44"/>
                  <a:pt x="87" y="44"/>
                </a:cubicBezTo>
                <a:cubicBezTo>
                  <a:pt x="87" y="15"/>
                  <a:pt x="87" y="15"/>
                  <a:pt x="87" y="15"/>
                </a:cubicBezTo>
                <a:close/>
                <a:moveTo>
                  <a:pt x="61" y="21"/>
                </a:moveTo>
                <a:cubicBezTo>
                  <a:pt x="61" y="21"/>
                  <a:pt x="61" y="21"/>
                  <a:pt x="61" y="21"/>
                </a:cubicBezTo>
                <a:cubicBezTo>
                  <a:pt x="56" y="23"/>
                  <a:pt x="50" y="26"/>
                  <a:pt x="45" y="30"/>
                </a:cubicBezTo>
                <a:cubicBezTo>
                  <a:pt x="48" y="31"/>
                  <a:pt x="50" y="33"/>
                  <a:pt x="53" y="34"/>
                </a:cubicBezTo>
                <a:cubicBezTo>
                  <a:pt x="54" y="33"/>
                  <a:pt x="54" y="32"/>
                  <a:pt x="55" y="30"/>
                </a:cubicBezTo>
                <a:cubicBezTo>
                  <a:pt x="57" y="27"/>
                  <a:pt x="59" y="24"/>
                  <a:pt x="61" y="21"/>
                </a:cubicBezTo>
                <a:close/>
                <a:moveTo>
                  <a:pt x="39" y="35"/>
                </a:moveTo>
                <a:cubicBezTo>
                  <a:pt x="39" y="35"/>
                  <a:pt x="39" y="35"/>
                  <a:pt x="39" y="35"/>
                </a:cubicBezTo>
                <a:cubicBezTo>
                  <a:pt x="38" y="36"/>
                  <a:pt x="38" y="37"/>
                  <a:pt x="37" y="37"/>
                </a:cubicBezTo>
                <a:cubicBezTo>
                  <a:pt x="24" y="50"/>
                  <a:pt x="15" y="68"/>
                  <a:pt x="14" y="88"/>
                </a:cubicBezTo>
                <a:cubicBezTo>
                  <a:pt x="41" y="88"/>
                  <a:pt x="41" y="88"/>
                  <a:pt x="41" y="88"/>
                </a:cubicBezTo>
                <a:cubicBezTo>
                  <a:pt x="41" y="71"/>
                  <a:pt x="45" y="55"/>
                  <a:pt x="50" y="42"/>
                </a:cubicBezTo>
                <a:cubicBezTo>
                  <a:pt x="46" y="40"/>
                  <a:pt x="42" y="38"/>
                  <a:pt x="39" y="35"/>
                </a:cubicBezTo>
                <a:close/>
                <a:moveTo>
                  <a:pt x="126" y="46"/>
                </a:moveTo>
                <a:cubicBezTo>
                  <a:pt x="126" y="46"/>
                  <a:pt x="126" y="46"/>
                  <a:pt x="126" y="46"/>
                </a:cubicBezTo>
                <a:cubicBezTo>
                  <a:pt x="125" y="46"/>
                  <a:pt x="124" y="47"/>
                  <a:pt x="123" y="47"/>
                </a:cubicBezTo>
                <a:cubicBezTo>
                  <a:pt x="114" y="50"/>
                  <a:pt x="105" y="52"/>
                  <a:pt x="96" y="53"/>
                </a:cubicBezTo>
                <a:cubicBezTo>
                  <a:pt x="96" y="88"/>
                  <a:pt x="96" y="88"/>
                  <a:pt x="96" y="88"/>
                </a:cubicBezTo>
                <a:cubicBezTo>
                  <a:pt x="134" y="88"/>
                  <a:pt x="134" y="88"/>
                  <a:pt x="134" y="88"/>
                </a:cubicBezTo>
                <a:cubicBezTo>
                  <a:pt x="133" y="72"/>
                  <a:pt x="131" y="58"/>
                  <a:pt x="126" y="46"/>
                </a:cubicBezTo>
                <a:close/>
                <a:moveTo>
                  <a:pt x="87" y="53"/>
                </a:moveTo>
                <a:cubicBezTo>
                  <a:pt x="87" y="53"/>
                  <a:pt x="87" y="53"/>
                  <a:pt x="87" y="53"/>
                </a:cubicBezTo>
                <a:cubicBezTo>
                  <a:pt x="78" y="52"/>
                  <a:pt x="69" y="50"/>
                  <a:pt x="61" y="47"/>
                </a:cubicBezTo>
                <a:cubicBezTo>
                  <a:pt x="59" y="47"/>
                  <a:pt x="58" y="46"/>
                  <a:pt x="57" y="46"/>
                </a:cubicBezTo>
                <a:cubicBezTo>
                  <a:pt x="53" y="58"/>
                  <a:pt x="50" y="72"/>
                  <a:pt x="49" y="88"/>
                </a:cubicBezTo>
                <a:cubicBezTo>
                  <a:pt x="87" y="88"/>
                  <a:pt x="87" y="88"/>
                  <a:pt x="87" y="88"/>
                </a:cubicBezTo>
                <a:cubicBezTo>
                  <a:pt x="87" y="53"/>
                  <a:pt x="87" y="53"/>
                  <a:pt x="87" y="53"/>
                </a:cubicBezTo>
                <a:close/>
              </a:path>
            </a:pathLst>
          </a:custGeom>
          <a:solidFill>
            <a:schemeClr val="accent5"/>
          </a:solidFill>
          <a:ln>
            <a:noFill/>
          </a:ln>
        </p:spPr>
        <p:txBody>
          <a:bodyPr/>
          <a:lstStyle/>
          <a:p>
            <a:endParaRPr lang="zh-CN" altLang="en-US" sz="1400"/>
          </a:p>
        </p:txBody>
      </p:sp>
      <p:sp>
        <p:nvSpPr>
          <p:cNvPr id="23568" name="PA_任意多边形 16"/>
          <p:cNvSpPr>
            <a:spLocks noEditPoints="1"/>
          </p:cNvSpPr>
          <p:nvPr>
            <p:custDataLst>
              <p:tags r:id="rId10"/>
            </p:custDataLst>
          </p:nvPr>
        </p:nvSpPr>
        <p:spPr bwMode="auto">
          <a:xfrm>
            <a:off x="4398964" y="1464127"/>
            <a:ext cx="344487" cy="322362"/>
          </a:xfrm>
          <a:custGeom>
            <a:avLst/>
            <a:gdLst>
              <a:gd name="T0" fmla="*/ 52 w 183"/>
              <a:gd name="T1" fmla="*/ 142 h 172"/>
              <a:gd name="T2" fmla="*/ 156 w 183"/>
              <a:gd name="T3" fmla="*/ 138 h 172"/>
              <a:gd name="T4" fmla="*/ 156 w 183"/>
              <a:gd name="T5" fmla="*/ 146 h 172"/>
              <a:gd name="T6" fmla="*/ 56 w 183"/>
              <a:gd name="T7" fmla="*/ 24 h 172"/>
              <a:gd name="T8" fmla="*/ 52 w 183"/>
              <a:gd name="T9" fmla="*/ 28 h 172"/>
              <a:gd name="T10" fmla="*/ 52 w 183"/>
              <a:gd name="T11" fmla="*/ 58 h 172"/>
              <a:gd name="T12" fmla="*/ 57 w 183"/>
              <a:gd name="T13" fmla="*/ 62 h 172"/>
              <a:gd name="T14" fmla="*/ 156 w 183"/>
              <a:gd name="T15" fmla="*/ 62 h 172"/>
              <a:gd name="T16" fmla="*/ 160 w 183"/>
              <a:gd name="T17" fmla="*/ 28 h 172"/>
              <a:gd name="T18" fmla="*/ 156 w 183"/>
              <a:gd name="T19" fmla="*/ 24 h 172"/>
              <a:gd name="T20" fmla="*/ 61 w 183"/>
              <a:gd name="T21" fmla="*/ 54 h 172"/>
              <a:gd name="T22" fmla="*/ 61 w 183"/>
              <a:gd name="T23" fmla="*/ 32 h 172"/>
              <a:gd name="T24" fmla="*/ 152 w 183"/>
              <a:gd name="T25" fmla="*/ 54 h 172"/>
              <a:gd name="T26" fmla="*/ 29 w 183"/>
              <a:gd name="T27" fmla="*/ 52 h 172"/>
              <a:gd name="T28" fmla="*/ 14 w 183"/>
              <a:gd name="T29" fmla="*/ 52 h 172"/>
              <a:gd name="T30" fmla="*/ 29 w 183"/>
              <a:gd name="T31" fmla="*/ 150 h 172"/>
              <a:gd name="T32" fmla="*/ 22 w 183"/>
              <a:gd name="T33" fmla="*/ 172 h 172"/>
              <a:gd name="T34" fmla="*/ 7 w 183"/>
              <a:gd name="T35" fmla="*/ 166 h 172"/>
              <a:gd name="T36" fmla="*/ 0 w 183"/>
              <a:gd name="T37" fmla="*/ 150 h 172"/>
              <a:gd name="T38" fmla="*/ 0 w 183"/>
              <a:gd name="T39" fmla="*/ 45 h 172"/>
              <a:gd name="T40" fmla="*/ 29 w 183"/>
              <a:gd name="T41" fmla="*/ 38 h 172"/>
              <a:gd name="T42" fmla="*/ 37 w 183"/>
              <a:gd name="T43" fmla="*/ 0 h 172"/>
              <a:gd name="T44" fmla="*/ 176 w 183"/>
              <a:gd name="T45" fmla="*/ 0 h 172"/>
              <a:gd name="T46" fmla="*/ 183 w 183"/>
              <a:gd name="T47" fmla="*/ 7 h 172"/>
              <a:gd name="T48" fmla="*/ 177 w 183"/>
              <a:gd name="T49" fmla="*/ 166 h 172"/>
              <a:gd name="T50" fmla="*/ 177 w 183"/>
              <a:gd name="T51" fmla="*/ 166 h 172"/>
              <a:gd name="T52" fmla="*/ 22 w 183"/>
              <a:gd name="T53" fmla="*/ 172 h 172"/>
              <a:gd name="T54" fmla="*/ 22 w 183"/>
              <a:gd name="T55" fmla="*/ 172 h 172"/>
              <a:gd name="T56" fmla="*/ 169 w 183"/>
              <a:gd name="T57" fmla="*/ 150 h 172"/>
              <a:gd name="T58" fmla="*/ 44 w 183"/>
              <a:gd name="T59" fmla="*/ 14 h 172"/>
              <a:gd name="T60" fmla="*/ 42 w 183"/>
              <a:gd name="T61" fmla="*/ 158 h 172"/>
              <a:gd name="T62" fmla="*/ 167 w 183"/>
              <a:gd name="T63" fmla="*/ 156 h 172"/>
              <a:gd name="T64" fmla="*/ 169 w 183"/>
              <a:gd name="T65" fmla="*/ 150 h 172"/>
              <a:gd name="T66" fmla="*/ 111 w 183"/>
              <a:gd name="T67" fmla="*/ 70 h 172"/>
              <a:gd name="T68" fmla="*/ 156 w 183"/>
              <a:gd name="T69" fmla="*/ 70 h 172"/>
              <a:gd name="T70" fmla="*/ 160 w 183"/>
              <a:gd name="T71" fmla="*/ 75 h 172"/>
              <a:gd name="T72" fmla="*/ 156 w 183"/>
              <a:gd name="T73" fmla="*/ 101 h 172"/>
              <a:gd name="T74" fmla="*/ 111 w 183"/>
              <a:gd name="T75" fmla="*/ 101 h 172"/>
              <a:gd name="T76" fmla="*/ 107 w 183"/>
              <a:gd name="T77" fmla="*/ 97 h 172"/>
              <a:gd name="T78" fmla="*/ 111 w 183"/>
              <a:gd name="T79" fmla="*/ 70 h 172"/>
              <a:gd name="T80" fmla="*/ 152 w 183"/>
              <a:gd name="T81" fmla="*/ 79 h 172"/>
              <a:gd name="T82" fmla="*/ 115 w 183"/>
              <a:gd name="T83" fmla="*/ 93 h 172"/>
              <a:gd name="T84" fmla="*/ 152 w 183"/>
              <a:gd name="T85" fmla="*/ 79 h 172"/>
              <a:gd name="T86" fmla="*/ 56 w 183"/>
              <a:gd name="T87" fmla="*/ 79 h 172"/>
              <a:gd name="T88" fmla="*/ 56 w 183"/>
              <a:gd name="T89" fmla="*/ 70 h 172"/>
              <a:gd name="T90" fmla="*/ 102 w 183"/>
              <a:gd name="T91" fmla="*/ 75 h 172"/>
              <a:gd name="T92" fmla="*/ 56 w 183"/>
              <a:gd name="T93" fmla="*/ 79 h 172"/>
              <a:gd name="T94" fmla="*/ 56 w 183"/>
              <a:gd name="T95" fmla="*/ 101 h 172"/>
              <a:gd name="T96" fmla="*/ 56 w 183"/>
              <a:gd name="T97" fmla="*/ 93 h 172"/>
              <a:gd name="T98" fmla="*/ 102 w 183"/>
              <a:gd name="T99" fmla="*/ 97 h 172"/>
              <a:gd name="T100" fmla="*/ 56 w 183"/>
              <a:gd name="T101" fmla="*/ 101 h 172"/>
              <a:gd name="T102" fmla="*/ 56 w 183"/>
              <a:gd name="T103" fmla="*/ 124 h 172"/>
              <a:gd name="T104" fmla="*/ 56 w 183"/>
              <a:gd name="T105" fmla="*/ 115 h 172"/>
              <a:gd name="T106" fmla="*/ 160 w 183"/>
              <a:gd name="T107" fmla="*/ 120 h 172"/>
              <a:gd name="T108" fmla="*/ 56 w 183"/>
              <a:gd name="T109" fmla="*/ 12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2">
                <a:moveTo>
                  <a:pt x="56" y="146"/>
                </a:moveTo>
                <a:cubicBezTo>
                  <a:pt x="54" y="146"/>
                  <a:pt x="52" y="145"/>
                  <a:pt x="52" y="142"/>
                </a:cubicBezTo>
                <a:cubicBezTo>
                  <a:pt x="52" y="140"/>
                  <a:pt x="54" y="138"/>
                  <a:pt x="56" y="138"/>
                </a:cubicBezTo>
                <a:cubicBezTo>
                  <a:pt x="156" y="138"/>
                  <a:pt x="156" y="138"/>
                  <a:pt x="156" y="138"/>
                </a:cubicBezTo>
                <a:cubicBezTo>
                  <a:pt x="158" y="138"/>
                  <a:pt x="160" y="140"/>
                  <a:pt x="160" y="142"/>
                </a:cubicBezTo>
                <a:cubicBezTo>
                  <a:pt x="160" y="145"/>
                  <a:pt x="158" y="146"/>
                  <a:pt x="156" y="146"/>
                </a:cubicBezTo>
                <a:cubicBezTo>
                  <a:pt x="56" y="146"/>
                  <a:pt x="56" y="146"/>
                  <a:pt x="56" y="146"/>
                </a:cubicBezTo>
                <a:close/>
                <a:moveTo>
                  <a:pt x="56" y="24"/>
                </a:moveTo>
                <a:cubicBezTo>
                  <a:pt x="56" y="24"/>
                  <a:pt x="56" y="24"/>
                  <a:pt x="56" y="24"/>
                </a:cubicBezTo>
                <a:cubicBezTo>
                  <a:pt x="54" y="24"/>
                  <a:pt x="52" y="26"/>
                  <a:pt x="52" y="28"/>
                </a:cubicBezTo>
                <a:cubicBezTo>
                  <a:pt x="52" y="28"/>
                  <a:pt x="52" y="28"/>
                  <a:pt x="52" y="28"/>
                </a:cubicBezTo>
                <a:cubicBezTo>
                  <a:pt x="52" y="58"/>
                  <a:pt x="52" y="58"/>
                  <a:pt x="52" y="58"/>
                </a:cubicBezTo>
                <a:cubicBezTo>
                  <a:pt x="52" y="60"/>
                  <a:pt x="54" y="62"/>
                  <a:pt x="56" y="62"/>
                </a:cubicBezTo>
                <a:cubicBezTo>
                  <a:pt x="57" y="62"/>
                  <a:pt x="57" y="62"/>
                  <a:pt x="57" y="62"/>
                </a:cubicBezTo>
                <a:cubicBezTo>
                  <a:pt x="156" y="62"/>
                  <a:pt x="156" y="62"/>
                  <a:pt x="156" y="62"/>
                </a:cubicBezTo>
                <a:cubicBezTo>
                  <a:pt x="156" y="62"/>
                  <a:pt x="156" y="62"/>
                  <a:pt x="156" y="62"/>
                </a:cubicBezTo>
                <a:cubicBezTo>
                  <a:pt x="158" y="62"/>
                  <a:pt x="160" y="60"/>
                  <a:pt x="160" y="58"/>
                </a:cubicBezTo>
                <a:cubicBezTo>
                  <a:pt x="160" y="28"/>
                  <a:pt x="160" y="28"/>
                  <a:pt x="160" y="28"/>
                </a:cubicBezTo>
                <a:cubicBezTo>
                  <a:pt x="160" y="28"/>
                  <a:pt x="160" y="28"/>
                  <a:pt x="160" y="28"/>
                </a:cubicBezTo>
                <a:cubicBezTo>
                  <a:pt x="160" y="26"/>
                  <a:pt x="158" y="24"/>
                  <a:pt x="156" y="24"/>
                </a:cubicBezTo>
                <a:cubicBezTo>
                  <a:pt x="56" y="24"/>
                  <a:pt x="56" y="24"/>
                  <a:pt x="56" y="24"/>
                </a:cubicBezTo>
                <a:close/>
                <a:moveTo>
                  <a:pt x="61" y="54"/>
                </a:moveTo>
                <a:cubicBezTo>
                  <a:pt x="61" y="54"/>
                  <a:pt x="61" y="54"/>
                  <a:pt x="61" y="54"/>
                </a:cubicBezTo>
                <a:cubicBezTo>
                  <a:pt x="61" y="32"/>
                  <a:pt x="61" y="32"/>
                  <a:pt x="61" y="32"/>
                </a:cubicBezTo>
                <a:cubicBezTo>
                  <a:pt x="152" y="32"/>
                  <a:pt x="152" y="32"/>
                  <a:pt x="152" y="32"/>
                </a:cubicBezTo>
                <a:cubicBezTo>
                  <a:pt x="152" y="54"/>
                  <a:pt x="152" y="54"/>
                  <a:pt x="152" y="54"/>
                </a:cubicBezTo>
                <a:cubicBezTo>
                  <a:pt x="61" y="54"/>
                  <a:pt x="61" y="54"/>
                  <a:pt x="61" y="54"/>
                </a:cubicBezTo>
                <a:close/>
                <a:moveTo>
                  <a:pt x="29" y="52"/>
                </a:moveTo>
                <a:cubicBezTo>
                  <a:pt x="29" y="52"/>
                  <a:pt x="29" y="52"/>
                  <a:pt x="29" y="52"/>
                </a:cubicBezTo>
                <a:cubicBezTo>
                  <a:pt x="14" y="52"/>
                  <a:pt x="14" y="52"/>
                  <a:pt x="14" y="52"/>
                </a:cubicBezTo>
                <a:cubicBezTo>
                  <a:pt x="14" y="150"/>
                  <a:pt x="14" y="150"/>
                  <a:pt x="14" y="150"/>
                </a:cubicBezTo>
                <a:cubicBezTo>
                  <a:pt x="14" y="160"/>
                  <a:pt x="29" y="160"/>
                  <a:pt x="29" y="150"/>
                </a:cubicBezTo>
                <a:cubicBezTo>
                  <a:pt x="29" y="52"/>
                  <a:pt x="29" y="52"/>
                  <a:pt x="29" y="52"/>
                </a:cubicBezTo>
                <a:close/>
                <a:moveTo>
                  <a:pt x="22" y="172"/>
                </a:moveTo>
                <a:cubicBezTo>
                  <a:pt x="22" y="172"/>
                  <a:pt x="22" y="172"/>
                  <a:pt x="22" y="172"/>
                </a:cubicBezTo>
                <a:cubicBezTo>
                  <a:pt x="16" y="172"/>
                  <a:pt x="10" y="170"/>
                  <a:pt x="7" y="166"/>
                </a:cubicBezTo>
                <a:cubicBezTo>
                  <a:pt x="6" y="166"/>
                  <a:pt x="6" y="166"/>
                  <a:pt x="6" y="166"/>
                </a:cubicBezTo>
                <a:cubicBezTo>
                  <a:pt x="3" y="162"/>
                  <a:pt x="0" y="156"/>
                  <a:pt x="0" y="150"/>
                </a:cubicBezTo>
                <a:cubicBezTo>
                  <a:pt x="0" y="45"/>
                  <a:pt x="0" y="45"/>
                  <a:pt x="0" y="45"/>
                </a:cubicBezTo>
                <a:cubicBezTo>
                  <a:pt x="0" y="45"/>
                  <a:pt x="0" y="45"/>
                  <a:pt x="0" y="45"/>
                </a:cubicBezTo>
                <a:cubicBezTo>
                  <a:pt x="0" y="41"/>
                  <a:pt x="3" y="38"/>
                  <a:pt x="7" y="38"/>
                </a:cubicBezTo>
                <a:cubicBezTo>
                  <a:pt x="29" y="38"/>
                  <a:pt x="29" y="38"/>
                  <a:pt x="29" y="38"/>
                </a:cubicBezTo>
                <a:cubicBezTo>
                  <a:pt x="29" y="7"/>
                  <a:pt x="29" y="7"/>
                  <a:pt x="29" y="7"/>
                </a:cubicBezTo>
                <a:cubicBezTo>
                  <a:pt x="29" y="3"/>
                  <a:pt x="33" y="0"/>
                  <a:pt x="37" y="0"/>
                </a:cubicBezTo>
                <a:cubicBezTo>
                  <a:pt x="37" y="0"/>
                  <a:pt x="37" y="0"/>
                  <a:pt x="37" y="0"/>
                </a:cubicBezTo>
                <a:cubicBezTo>
                  <a:pt x="176" y="0"/>
                  <a:pt x="176" y="0"/>
                  <a:pt x="176" y="0"/>
                </a:cubicBezTo>
                <a:cubicBezTo>
                  <a:pt x="180" y="0"/>
                  <a:pt x="183" y="3"/>
                  <a:pt x="183" y="7"/>
                </a:cubicBezTo>
                <a:cubicBezTo>
                  <a:pt x="183" y="7"/>
                  <a:pt x="183" y="7"/>
                  <a:pt x="183" y="7"/>
                </a:cubicBezTo>
                <a:cubicBezTo>
                  <a:pt x="183" y="150"/>
                  <a:pt x="183" y="150"/>
                  <a:pt x="183" y="150"/>
                </a:cubicBezTo>
                <a:cubicBezTo>
                  <a:pt x="183" y="156"/>
                  <a:pt x="181" y="162"/>
                  <a:pt x="177" y="166"/>
                </a:cubicBezTo>
                <a:cubicBezTo>
                  <a:pt x="177" y="166"/>
                  <a:pt x="177" y="166"/>
                  <a:pt x="177" y="166"/>
                </a:cubicBezTo>
                <a:cubicBezTo>
                  <a:pt x="177" y="166"/>
                  <a:pt x="177" y="166"/>
                  <a:pt x="177" y="166"/>
                </a:cubicBezTo>
                <a:cubicBezTo>
                  <a:pt x="173" y="170"/>
                  <a:pt x="167" y="172"/>
                  <a:pt x="161" y="172"/>
                </a:cubicBezTo>
                <a:cubicBezTo>
                  <a:pt x="22" y="172"/>
                  <a:pt x="22" y="172"/>
                  <a:pt x="22" y="172"/>
                </a:cubicBezTo>
                <a:cubicBezTo>
                  <a:pt x="22" y="172"/>
                  <a:pt x="22" y="172"/>
                  <a:pt x="22" y="172"/>
                </a:cubicBezTo>
                <a:cubicBezTo>
                  <a:pt x="22" y="172"/>
                  <a:pt x="22" y="172"/>
                  <a:pt x="22" y="172"/>
                </a:cubicBezTo>
                <a:close/>
                <a:moveTo>
                  <a:pt x="169" y="150"/>
                </a:moveTo>
                <a:cubicBezTo>
                  <a:pt x="169" y="150"/>
                  <a:pt x="169" y="150"/>
                  <a:pt x="169" y="150"/>
                </a:cubicBezTo>
                <a:cubicBezTo>
                  <a:pt x="169" y="14"/>
                  <a:pt x="169" y="14"/>
                  <a:pt x="169" y="14"/>
                </a:cubicBezTo>
                <a:cubicBezTo>
                  <a:pt x="44" y="14"/>
                  <a:pt x="44" y="14"/>
                  <a:pt x="44" y="14"/>
                </a:cubicBezTo>
                <a:cubicBezTo>
                  <a:pt x="44" y="59"/>
                  <a:pt x="44" y="105"/>
                  <a:pt x="44" y="150"/>
                </a:cubicBezTo>
                <a:cubicBezTo>
                  <a:pt x="44" y="153"/>
                  <a:pt x="43" y="156"/>
                  <a:pt x="42" y="158"/>
                </a:cubicBezTo>
                <a:cubicBezTo>
                  <a:pt x="161" y="158"/>
                  <a:pt x="161" y="158"/>
                  <a:pt x="161" y="158"/>
                </a:cubicBezTo>
                <a:cubicBezTo>
                  <a:pt x="163" y="158"/>
                  <a:pt x="165" y="157"/>
                  <a:pt x="167" y="156"/>
                </a:cubicBezTo>
                <a:cubicBezTo>
                  <a:pt x="167" y="156"/>
                  <a:pt x="167" y="156"/>
                  <a:pt x="167" y="156"/>
                </a:cubicBezTo>
                <a:cubicBezTo>
                  <a:pt x="168" y="154"/>
                  <a:pt x="169" y="153"/>
                  <a:pt x="169" y="150"/>
                </a:cubicBezTo>
                <a:close/>
                <a:moveTo>
                  <a:pt x="111" y="70"/>
                </a:moveTo>
                <a:cubicBezTo>
                  <a:pt x="111" y="70"/>
                  <a:pt x="111" y="70"/>
                  <a:pt x="111" y="70"/>
                </a:cubicBezTo>
                <a:cubicBezTo>
                  <a:pt x="111" y="70"/>
                  <a:pt x="111" y="70"/>
                  <a:pt x="111" y="70"/>
                </a:cubicBezTo>
                <a:cubicBezTo>
                  <a:pt x="156" y="70"/>
                  <a:pt x="156" y="70"/>
                  <a:pt x="156" y="70"/>
                </a:cubicBezTo>
                <a:cubicBezTo>
                  <a:pt x="158" y="70"/>
                  <a:pt x="160" y="72"/>
                  <a:pt x="160" y="75"/>
                </a:cubicBezTo>
                <a:cubicBezTo>
                  <a:pt x="160" y="75"/>
                  <a:pt x="160" y="75"/>
                  <a:pt x="160" y="75"/>
                </a:cubicBezTo>
                <a:cubicBezTo>
                  <a:pt x="160" y="97"/>
                  <a:pt x="160" y="97"/>
                  <a:pt x="160" y="97"/>
                </a:cubicBezTo>
                <a:cubicBezTo>
                  <a:pt x="160" y="99"/>
                  <a:pt x="158" y="101"/>
                  <a:pt x="156" y="101"/>
                </a:cubicBezTo>
                <a:cubicBezTo>
                  <a:pt x="156" y="101"/>
                  <a:pt x="156" y="101"/>
                  <a:pt x="156" y="101"/>
                </a:cubicBezTo>
                <a:cubicBezTo>
                  <a:pt x="111" y="101"/>
                  <a:pt x="111" y="101"/>
                  <a:pt x="111" y="101"/>
                </a:cubicBezTo>
                <a:cubicBezTo>
                  <a:pt x="109" y="101"/>
                  <a:pt x="107" y="99"/>
                  <a:pt x="107" y="97"/>
                </a:cubicBezTo>
                <a:cubicBezTo>
                  <a:pt x="107" y="97"/>
                  <a:pt x="107" y="97"/>
                  <a:pt x="107" y="97"/>
                </a:cubicBezTo>
                <a:cubicBezTo>
                  <a:pt x="107" y="75"/>
                  <a:pt x="107" y="75"/>
                  <a:pt x="107" y="75"/>
                </a:cubicBezTo>
                <a:cubicBezTo>
                  <a:pt x="107" y="72"/>
                  <a:pt x="109" y="70"/>
                  <a:pt x="111" y="70"/>
                </a:cubicBezTo>
                <a:close/>
                <a:moveTo>
                  <a:pt x="152" y="79"/>
                </a:moveTo>
                <a:cubicBezTo>
                  <a:pt x="152" y="79"/>
                  <a:pt x="152" y="79"/>
                  <a:pt x="152" y="79"/>
                </a:cubicBezTo>
                <a:cubicBezTo>
                  <a:pt x="115" y="79"/>
                  <a:pt x="115" y="79"/>
                  <a:pt x="115" y="79"/>
                </a:cubicBezTo>
                <a:cubicBezTo>
                  <a:pt x="115" y="93"/>
                  <a:pt x="115" y="93"/>
                  <a:pt x="115" y="93"/>
                </a:cubicBezTo>
                <a:cubicBezTo>
                  <a:pt x="152" y="93"/>
                  <a:pt x="152" y="93"/>
                  <a:pt x="152" y="93"/>
                </a:cubicBezTo>
                <a:cubicBezTo>
                  <a:pt x="152" y="79"/>
                  <a:pt x="152" y="79"/>
                  <a:pt x="152" y="79"/>
                </a:cubicBezTo>
                <a:close/>
                <a:moveTo>
                  <a:pt x="56" y="79"/>
                </a:moveTo>
                <a:cubicBezTo>
                  <a:pt x="56" y="79"/>
                  <a:pt x="56" y="79"/>
                  <a:pt x="56" y="79"/>
                </a:cubicBezTo>
                <a:cubicBezTo>
                  <a:pt x="54" y="79"/>
                  <a:pt x="52" y="77"/>
                  <a:pt x="52" y="75"/>
                </a:cubicBezTo>
                <a:cubicBezTo>
                  <a:pt x="52" y="72"/>
                  <a:pt x="54" y="70"/>
                  <a:pt x="56" y="70"/>
                </a:cubicBezTo>
                <a:cubicBezTo>
                  <a:pt x="97" y="70"/>
                  <a:pt x="97" y="70"/>
                  <a:pt x="97" y="70"/>
                </a:cubicBezTo>
                <a:cubicBezTo>
                  <a:pt x="100" y="70"/>
                  <a:pt x="102" y="72"/>
                  <a:pt x="102" y="75"/>
                </a:cubicBezTo>
                <a:cubicBezTo>
                  <a:pt x="102" y="77"/>
                  <a:pt x="100" y="79"/>
                  <a:pt x="97" y="79"/>
                </a:cubicBezTo>
                <a:cubicBezTo>
                  <a:pt x="56" y="79"/>
                  <a:pt x="56" y="79"/>
                  <a:pt x="56" y="79"/>
                </a:cubicBezTo>
                <a:close/>
                <a:moveTo>
                  <a:pt x="56" y="101"/>
                </a:moveTo>
                <a:cubicBezTo>
                  <a:pt x="56" y="101"/>
                  <a:pt x="56" y="101"/>
                  <a:pt x="56" y="101"/>
                </a:cubicBezTo>
                <a:cubicBezTo>
                  <a:pt x="54" y="101"/>
                  <a:pt x="52" y="99"/>
                  <a:pt x="52" y="97"/>
                </a:cubicBezTo>
                <a:cubicBezTo>
                  <a:pt x="52" y="95"/>
                  <a:pt x="54" y="93"/>
                  <a:pt x="56" y="93"/>
                </a:cubicBezTo>
                <a:cubicBezTo>
                  <a:pt x="97" y="93"/>
                  <a:pt x="97" y="93"/>
                  <a:pt x="97" y="93"/>
                </a:cubicBezTo>
                <a:cubicBezTo>
                  <a:pt x="100" y="93"/>
                  <a:pt x="102" y="95"/>
                  <a:pt x="102" y="97"/>
                </a:cubicBezTo>
                <a:cubicBezTo>
                  <a:pt x="102" y="99"/>
                  <a:pt x="100" y="101"/>
                  <a:pt x="97" y="101"/>
                </a:cubicBezTo>
                <a:cubicBezTo>
                  <a:pt x="56" y="101"/>
                  <a:pt x="56" y="101"/>
                  <a:pt x="56" y="101"/>
                </a:cubicBezTo>
                <a:close/>
                <a:moveTo>
                  <a:pt x="56" y="124"/>
                </a:moveTo>
                <a:cubicBezTo>
                  <a:pt x="56" y="124"/>
                  <a:pt x="56" y="124"/>
                  <a:pt x="56" y="124"/>
                </a:cubicBezTo>
                <a:cubicBezTo>
                  <a:pt x="54" y="124"/>
                  <a:pt x="52" y="122"/>
                  <a:pt x="52" y="120"/>
                </a:cubicBezTo>
                <a:cubicBezTo>
                  <a:pt x="52" y="117"/>
                  <a:pt x="54" y="115"/>
                  <a:pt x="56" y="115"/>
                </a:cubicBezTo>
                <a:cubicBezTo>
                  <a:pt x="156" y="115"/>
                  <a:pt x="156" y="115"/>
                  <a:pt x="156" y="115"/>
                </a:cubicBezTo>
                <a:cubicBezTo>
                  <a:pt x="158" y="115"/>
                  <a:pt x="160" y="117"/>
                  <a:pt x="160" y="120"/>
                </a:cubicBezTo>
                <a:cubicBezTo>
                  <a:pt x="160" y="122"/>
                  <a:pt x="158" y="124"/>
                  <a:pt x="156" y="124"/>
                </a:cubicBezTo>
                <a:cubicBezTo>
                  <a:pt x="56" y="124"/>
                  <a:pt x="56" y="124"/>
                  <a:pt x="56" y="124"/>
                </a:cubicBezTo>
                <a:close/>
              </a:path>
            </a:pathLst>
          </a:custGeom>
          <a:solidFill>
            <a:schemeClr val="accent1"/>
          </a:solidFill>
          <a:ln>
            <a:noFill/>
          </a:ln>
        </p:spPr>
        <p:txBody>
          <a:bodyPr/>
          <a:lstStyle/>
          <a:p>
            <a:endParaRPr lang="zh-CN" altLang="en-US" sz="1400"/>
          </a:p>
        </p:txBody>
      </p:sp>
      <p:sp>
        <p:nvSpPr>
          <p:cNvPr id="23569" name="PA_淘宝店chenying0907 17"/>
          <p:cNvSpPr>
            <a:spLocks noChangeArrowheads="1"/>
          </p:cNvSpPr>
          <p:nvPr>
            <p:custDataLst>
              <p:tags r:id="rId11"/>
            </p:custDataLst>
          </p:nvPr>
        </p:nvSpPr>
        <p:spPr bwMode="auto">
          <a:xfrm>
            <a:off x="565150" y="3371303"/>
            <a:ext cx="20145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第一次开发软件，开发人员没有实际经验</a:t>
            </a:r>
            <a:r>
              <a:rPr lang="zh-CN" altLang="zh-CN" sz="1400" dirty="0"/>
              <a:t>。</a:t>
            </a:r>
          </a:p>
        </p:txBody>
      </p:sp>
      <p:sp>
        <p:nvSpPr>
          <p:cNvPr id="23570" name="PA_淘宝店chenying0907 18"/>
          <p:cNvSpPr>
            <a:spLocks noChangeArrowheads="1"/>
          </p:cNvSpPr>
          <p:nvPr>
            <p:custDataLst>
              <p:tags r:id="rId12"/>
            </p:custDataLst>
          </p:nvPr>
        </p:nvSpPr>
        <p:spPr bwMode="auto">
          <a:xfrm>
            <a:off x="996950" y="2258122"/>
            <a:ext cx="20145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用户需求不清晰、明朗，可能存在误解及二义性。</a:t>
            </a:r>
          </a:p>
        </p:txBody>
      </p:sp>
      <p:sp>
        <p:nvSpPr>
          <p:cNvPr id="23571" name="PA_淘宝店chenying0907 19"/>
          <p:cNvSpPr>
            <a:spLocks noChangeArrowheads="1"/>
          </p:cNvSpPr>
          <p:nvPr>
            <p:custDataLst>
              <p:tags r:id="rId13"/>
            </p:custDataLst>
          </p:nvPr>
        </p:nvSpPr>
        <p:spPr bwMode="auto">
          <a:xfrm>
            <a:off x="1871664" y="1187816"/>
            <a:ext cx="20145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可能会出现人员技术不达标而无法在预期内完成任务的情况。</a:t>
            </a:r>
          </a:p>
        </p:txBody>
      </p:sp>
      <p:sp>
        <p:nvSpPr>
          <p:cNvPr id="23572" name="PA_淘宝店chenying0907 20"/>
          <p:cNvSpPr>
            <a:spLocks noChangeArrowheads="1"/>
          </p:cNvSpPr>
          <p:nvPr>
            <p:custDataLst>
              <p:tags r:id="rId14"/>
            </p:custDataLst>
          </p:nvPr>
        </p:nvSpPr>
        <p:spPr bwMode="auto">
          <a:xfrm>
            <a:off x="6567489" y="3371303"/>
            <a:ext cx="2014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时间十分紧迫，在</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月底之前便应当完成编码的编写。</a:t>
            </a:r>
          </a:p>
        </p:txBody>
      </p:sp>
      <p:sp>
        <p:nvSpPr>
          <p:cNvPr id="23573" name="PA_淘宝店chenying0907 21"/>
          <p:cNvSpPr>
            <a:spLocks noChangeArrowheads="1"/>
          </p:cNvSpPr>
          <p:nvPr>
            <p:custDataLst>
              <p:tags r:id="rId15"/>
            </p:custDataLst>
          </p:nvPr>
        </p:nvSpPr>
        <p:spPr bwMode="auto">
          <a:xfrm>
            <a:off x="6148389" y="2258122"/>
            <a:ext cx="2014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没有经费和硬件设施有限，可能无法在预期内完成任务。</a:t>
            </a:r>
          </a:p>
        </p:txBody>
      </p:sp>
      <p:sp>
        <p:nvSpPr>
          <p:cNvPr id="23574" name="PA_任意多边形 22"/>
          <p:cNvSpPr>
            <a:spLocks/>
          </p:cNvSpPr>
          <p:nvPr>
            <p:custDataLst>
              <p:tags r:id="rId16"/>
            </p:custDataLst>
          </p:nvPr>
        </p:nvSpPr>
        <p:spPr bwMode="auto">
          <a:xfrm>
            <a:off x="5737225" y="1"/>
            <a:ext cx="3416300" cy="3318899"/>
          </a:xfrm>
          <a:custGeom>
            <a:avLst/>
            <a:gdLst>
              <a:gd name="T0" fmla="*/ 0 w 2152"/>
              <a:gd name="T1" fmla="*/ 0 h 2090"/>
              <a:gd name="T2" fmla="*/ 0 w 2152"/>
              <a:gd name="T3" fmla="*/ 0 h 2090"/>
              <a:gd name="T4" fmla="*/ 2152 w 2152"/>
              <a:gd name="T5" fmla="*/ 2090 h 2090"/>
              <a:gd name="T6" fmla="*/ 2152 w 2152"/>
              <a:gd name="T7" fmla="*/ 2090 h 2090"/>
              <a:gd name="T8" fmla="*/ 0 w 2152"/>
              <a:gd name="T9" fmla="*/ 0 h 2090"/>
            </a:gdLst>
            <a:ahLst/>
            <a:cxnLst>
              <a:cxn ang="0">
                <a:pos x="T0" y="T1"/>
              </a:cxn>
              <a:cxn ang="0">
                <a:pos x="T2" y="T3"/>
              </a:cxn>
              <a:cxn ang="0">
                <a:pos x="T4" y="T5"/>
              </a:cxn>
              <a:cxn ang="0">
                <a:pos x="T6" y="T7"/>
              </a:cxn>
              <a:cxn ang="0">
                <a:pos x="T8" y="T9"/>
              </a:cxn>
            </a:cxnLst>
            <a:rect l="0" t="0" r="r" b="b"/>
            <a:pathLst>
              <a:path w="2152" h="2090">
                <a:moveTo>
                  <a:pt x="0" y="0"/>
                </a:moveTo>
                <a:lnTo>
                  <a:pt x="0" y="0"/>
                </a:lnTo>
                <a:lnTo>
                  <a:pt x="2152" y="2090"/>
                </a:lnTo>
                <a:lnTo>
                  <a:pt x="2152" y="2090"/>
                </a:lnTo>
                <a:lnTo>
                  <a:pt x="0" y="0"/>
                </a:lnTo>
                <a:close/>
              </a:path>
            </a:pathLst>
          </a:custGeom>
          <a:solidFill>
            <a:srgbClr val="F286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 name="PA_淘宝店chenying0907 43"/>
          <p:cNvGrpSpPr/>
          <p:nvPr>
            <p:custDataLst>
              <p:tags r:id="rId17"/>
            </p:custDataLst>
          </p:nvPr>
        </p:nvGrpSpPr>
        <p:grpSpPr>
          <a:xfrm>
            <a:off x="-9190" y="0"/>
            <a:ext cx="620750" cy="791858"/>
            <a:chOff x="0" y="-21236"/>
            <a:chExt cx="3311527" cy="4224338"/>
          </a:xfrm>
        </p:grpSpPr>
        <p:sp>
          <p:nvSpPr>
            <p:cNvPr id="45"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PA_文本框 4"/>
          <p:cNvSpPr txBox="1">
            <a:spLocks noChangeArrowheads="1"/>
          </p:cNvSpPr>
          <p:nvPr>
            <p:custDataLst>
              <p:tags r:id="rId18"/>
            </p:custDataLst>
          </p:nvPr>
        </p:nvSpPr>
        <p:spPr bwMode="auto">
          <a:xfrm>
            <a:off x="535359" y="18433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局限性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49" name="PA_文本框 5"/>
          <p:cNvSpPr txBox="1">
            <a:spLocks noChangeArrowheads="1"/>
          </p:cNvSpPr>
          <p:nvPr>
            <p:custDataLst>
              <p:tags r:id="rId19"/>
            </p:custDataLst>
          </p:nvPr>
        </p:nvSpPr>
        <p:spPr bwMode="auto">
          <a:xfrm>
            <a:off x="535359" y="509426"/>
            <a:ext cx="60946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limitation</a:t>
            </a:r>
          </a:p>
        </p:txBody>
      </p:sp>
    </p:spTree>
    <p:extLst>
      <p:ext uri="{BB962C8B-B14F-4D97-AF65-F5344CB8AC3E}">
        <p14:creationId xmlns:p14="http://schemas.microsoft.com/office/powerpoint/2010/main" val="12882466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500"/>
                                        <p:tgtEl>
                                          <p:spTgt spid="2355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3555"/>
                                        </p:tgtEl>
                                        <p:attrNameLst>
                                          <p:attrName>style.visibility</p:attrName>
                                        </p:attrNameLst>
                                      </p:cBhvr>
                                      <p:to>
                                        <p:strVal val="visible"/>
                                      </p:to>
                                    </p:set>
                                    <p:animEffect transition="in" filter="fade">
                                      <p:cBhvr>
                                        <p:cTn id="10" dur="500"/>
                                        <p:tgtEl>
                                          <p:spTgt spid="2355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3556"/>
                                        </p:tgtEl>
                                        <p:attrNameLst>
                                          <p:attrName>style.visibility</p:attrName>
                                        </p:attrNameLst>
                                      </p:cBhvr>
                                      <p:to>
                                        <p:strVal val="visible"/>
                                      </p:to>
                                    </p:set>
                                    <p:animEffect transition="in" filter="fade">
                                      <p:cBhvr>
                                        <p:cTn id="13" dur="500"/>
                                        <p:tgtEl>
                                          <p:spTgt spid="2355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3557"/>
                                        </p:tgtEl>
                                        <p:attrNameLst>
                                          <p:attrName>style.visibility</p:attrName>
                                        </p:attrNameLst>
                                      </p:cBhvr>
                                      <p:to>
                                        <p:strVal val="visible"/>
                                      </p:to>
                                    </p:set>
                                    <p:animEffect transition="in" filter="fade">
                                      <p:cBhvr>
                                        <p:cTn id="16" dur="500"/>
                                        <p:tgtEl>
                                          <p:spTgt spid="23557"/>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3558"/>
                                        </p:tgtEl>
                                        <p:attrNameLst>
                                          <p:attrName>style.visibility</p:attrName>
                                        </p:attrNameLst>
                                      </p:cBhvr>
                                      <p:to>
                                        <p:strVal val="visible"/>
                                      </p:to>
                                    </p:set>
                                    <p:animEffect transition="in" filter="fade">
                                      <p:cBhvr>
                                        <p:cTn id="19" dur="500"/>
                                        <p:tgtEl>
                                          <p:spTgt spid="2355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3564"/>
                                        </p:tgtEl>
                                        <p:attrNameLst>
                                          <p:attrName>style.visibility</p:attrName>
                                        </p:attrNameLst>
                                      </p:cBhvr>
                                      <p:to>
                                        <p:strVal val="visible"/>
                                      </p:to>
                                    </p:set>
                                    <p:animEffect transition="in" filter="fade">
                                      <p:cBhvr>
                                        <p:cTn id="22" dur="500"/>
                                        <p:tgtEl>
                                          <p:spTgt spid="23564"/>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3565"/>
                                        </p:tgtEl>
                                        <p:attrNameLst>
                                          <p:attrName>style.visibility</p:attrName>
                                        </p:attrNameLst>
                                      </p:cBhvr>
                                      <p:to>
                                        <p:strVal val="visible"/>
                                      </p:to>
                                    </p:set>
                                    <p:animEffect transition="in" filter="fade">
                                      <p:cBhvr>
                                        <p:cTn id="25" dur="500"/>
                                        <p:tgtEl>
                                          <p:spTgt spid="2356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23566"/>
                                        </p:tgtEl>
                                        <p:attrNameLst>
                                          <p:attrName>style.visibility</p:attrName>
                                        </p:attrNameLst>
                                      </p:cBhvr>
                                      <p:to>
                                        <p:strVal val="visible"/>
                                      </p:to>
                                    </p:set>
                                    <p:animEffect transition="in" filter="fade">
                                      <p:cBhvr>
                                        <p:cTn id="28" dur="500"/>
                                        <p:tgtEl>
                                          <p:spTgt spid="23566"/>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23567"/>
                                        </p:tgtEl>
                                        <p:attrNameLst>
                                          <p:attrName>style.visibility</p:attrName>
                                        </p:attrNameLst>
                                      </p:cBhvr>
                                      <p:to>
                                        <p:strVal val="visible"/>
                                      </p:to>
                                    </p:set>
                                    <p:animEffect transition="in" filter="fade">
                                      <p:cBhvr>
                                        <p:cTn id="31" dur="500"/>
                                        <p:tgtEl>
                                          <p:spTgt spid="235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568"/>
                                        </p:tgtEl>
                                        <p:attrNameLst>
                                          <p:attrName>style.visibility</p:attrName>
                                        </p:attrNameLst>
                                      </p:cBhvr>
                                      <p:to>
                                        <p:strVal val="visible"/>
                                      </p:to>
                                    </p:set>
                                    <p:animEffect transition="in" filter="fade">
                                      <p:cBhvr>
                                        <p:cTn id="36" dur="500"/>
                                        <p:tgtEl>
                                          <p:spTgt spid="23568"/>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23569"/>
                                        </p:tgtEl>
                                        <p:attrNameLst>
                                          <p:attrName>style.visibility</p:attrName>
                                        </p:attrNameLst>
                                      </p:cBhvr>
                                      <p:to>
                                        <p:strVal val="visible"/>
                                      </p:to>
                                    </p:set>
                                    <p:animEffect transition="in" filter="fade">
                                      <p:cBhvr>
                                        <p:cTn id="39" dur="500"/>
                                        <p:tgtEl>
                                          <p:spTgt spid="23569"/>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23570"/>
                                        </p:tgtEl>
                                        <p:attrNameLst>
                                          <p:attrName>style.visibility</p:attrName>
                                        </p:attrNameLst>
                                      </p:cBhvr>
                                      <p:to>
                                        <p:strVal val="visible"/>
                                      </p:to>
                                    </p:set>
                                    <p:animEffect transition="in" filter="fade">
                                      <p:cBhvr>
                                        <p:cTn id="42" dur="500"/>
                                        <p:tgtEl>
                                          <p:spTgt spid="23570"/>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571"/>
                                        </p:tgtEl>
                                        <p:attrNameLst>
                                          <p:attrName>style.visibility</p:attrName>
                                        </p:attrNameLst>
                                      </p:cBhvr>
                                      <p:to>
                                        <p:strVal val="visible"/>
                                      </p:to>
                                    </p:set>
                                    <p:animEffect transition="in" filter="fade">
                                      <p:cBhvr>
                                        <p:cTn id="45" dur="500"/>
                                        <p:tgtEl>
                                          <p:spTgt spid="23571"/>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23572"/>
                                        </p:tgtEl>
                                        <p:attrNameLst>
                                          <p:attrName>style.visibility</p:attrName>
                                        </p:attrNameLst>
                                      </p:cBhvr>
                                      <p:to>
                                        <p:strVal val="visible"/>
                                      </p:to>
                                    </p:set>
                                    <p:animEffect transition="in" filter="fade">
                                      <p:cBhvr>
                                        <p:cTn id="48" dur="500"/>
                                        <p:tgtEl>
                                          <p:spTgt spid="23572"/>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23573"/>
                                        </p:tgtEl>
                                        <p:attrNameLst>
                                          <p:attrName>style.visibility</p:attrName>
                                        </p:attrNameLst>
                                      </p:cBhvr>
                                      <p:to>
                                        <p:strVal val="visible"/>
                                      </p:to>
                                    </p:set>
                                    <p:animEffect transition="in" filter="fade">
                                      <p:cBhvr>
                                        <p:cTn id="51" dur="500"/>
                                        <p:tgtEl>
                                          <p:spTgt spid="23573"/>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23574"/>
                                        </p:tgtEl>
                                        <p:attrNameLst>
                                          <p:attrName>style.visibility</p:attrName>
                                        </p:attrNameLst>
                                      </p:cBhvr>
                                      <p:to>
                                        <p:strVal val="visible"/>
                                      </p:to>
                                    </p:set>
                                    <p:animEffect transition="in" filter="fade">
                                      <p:cBhvr>
                                        <p:cTn id="54" dur="500"/>
                                        <p:tgtEl>
                                          <p:spTgt spid="23574"/>
                                        </p:tgtEl>
                                      </p:cBhvr>
                                    </p:animEffect>
                                  </p:childTnLst>
                                </p:cTn>
                              </p:par>
                              <p:par>
                                <p:cTn id="55" presetID="10" presetClass="entr" presetSubtype="0" fill="hold" nodeType="withEffect">
                                  <p:stCondLst>
                                    <p:cond delay="21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p:bldP spid="23555" grpId="0" animBg="1" autoUpdateAnimBg="0"/>
      <p:bldP spid="23556" grpId="0" animBg="1" autoUpdateAnimBg="0"/>
      <p:bldP spid="23557" grpId="0" animBg="1"/>
      <p:bldP spid="23558" grpId="0" animBg="1"/>
      <p:bldP spid="23564" grpId="0" animBg="1"/>
      <p:bldP spid="23565" grpId="0" animBg="1"/>
      <p:bldP spid="23566" grpId="0" animBg="1"/>
      <p:bldP spid="23567" grpId="0" animBg="1"/>
      <p:bldP spid="23568" grpId="0" animBg="1"/>
      <p:bldP spid="23569" grpId="0" animBg="1" autoUpdateAnimBg="0"/>
      <p:bldP spid="23570" grpId="0" animBg="1" autoUpdateAnimBg="0"/>
      <p:bldP spid="23571" grpId="0"/>
      <p:bldP spid="23572" grpId="0"/>
      <p:bldP spid="23573" grpId="0"/>
      <p:bldP spid="23574" grpId="0" animBg="1"/>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59791"/>
            <a:ext cx="241437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各类可行性分析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220096"/>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技术可行性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法律可行性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法律可行性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用户使用可行性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3193102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1" name="PA_任意多边形 21"/>
          <p:cNvSpPr>
            <a:spLocks/>
          </p:cNvSpPr>
          <p:nvPr>
            <p:custDataLst>
              <p:tags r:id="rId1"/>
            </p:custDataLst>
          </p:nvPr>
        </p:nvSpPr>
        <p:spPr bwMode="auto">
          <a:xfrm>
            <a:off x="3994150" y="1310728"/>
            <a:ext cx="1601788" cy="1608633"/>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chemeClr val="accent3"/>
          </a:solidFill>
          <a:ln>
            <a:noFill/>
          </a:ln>
        </p:spPr>
        <p:txBody>
          <a:bodyPr/>
          <a:lstStyle/>
          <a:p>
            <a:endParaRPr lang="zh-CN" altLang="en-US"/>
          </a:p>
        </p:txBody>
      </p:sp>
      <p:sp>
        <p:nvSpPr>
          <p:cNvPr id="35862" name="PA_任意多边形 22"/>
          <p:cNvSpPr>
            <a:spLocks/>
          </p:cNvSpPr>
          <p:nvPr>
            <p:custDataLst>
              <p:tags r:id="rId2"/>
            </p:custDataLst>
          </p:nvPr>
        </p:nvSpPr>
        <p:spPr bwMode="auto">
          <a:xfrm>
            <a:off x="2795589" y="1979271"/>
            <a:ext cx="1603375" cy="1607046"/>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chemeClr val="accent2"/>
          </a:solidFill>
          <a:ln>
            <a:noFill/>
          </a:ln>
        </p:spPr>
        <p:txBody>
          <a:bodyPr/>
          <a:lstStyle/>
          <a:p>
            <a:endParaRPr lang="zh-CN" altLang="en-US"/>
          </a:p>
        </p:txBody>
      </p:sp>
      <p:sp>
        <p:nvSpPr>
          <p:cNvPr id="35863" name="PA_任意多边形 23"/>
          <p:cNvSpPr>
            <a:spLocks/>
          </p:cNvSpPr>
          <p:nvPr>
            <p:custDataLst>
              <p:tags r:id="rId3"/>
            </p:custDataLst>
          </p:nvPr>
        </p:nvSpPr>
        <p:spPr bwMode="auto">
          <a:xfrm>
            <a:off x="3459164" y="3160735"/>
            <a:ext cx="1603375" cy="1607046"/>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chemeClr val="accent5"/>
          </a:solidFill>
          <a:ln>
            <a:noFill/>
          </a:ln>
        </p:spPr>
        <p:txBody>
          <a:bodyPr/>
          <a:lstStyle/>
          <a:p>
            <a:endParaRPr lang="zh-CN" altLang="en-US"/>
          </a:p>
        </p:txBody>
      </p:sp>
      <p:sp>
        <p:nvSpPr>
          <p:cNvPr id="35864" name="PA_任意多边形 24"/>
          <p:cNvSpPr>
            <a:spLocks/>
          </p:cNvSpPr>
          <p:nvPr>
            <p:custDataLst>
              <p:tags r:id="rId4"/>
            </p:custDataLst>
          </p:nvPr>
        </p:nvSpPr>
        <p:spPr bwMode="auto">
          <a:xfrm>
            <a:off x="4656138" y="2493780"/>
            <a:ext cx="1604962" cy="1605458"/>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chemeClr val="accent4"/>
          </a:solidFill>
          <a:ln>
            <a:noFill/>
          </a:ln>
        </p:spPr>
        <p:txBody>
          <a:bodyPr/>
          <a:lstStyle/>
          <a:p>
            <a:endParaRPr lang="zh-CN" altLang="en-US"/>
          </a:p>
        </p:txBody>
      </p:sp>
      <p:sp>
        <p:nvSpPr>
          <p:cNvPr id="35865" name="PA_任意多边形 25"/>
          <p:cNvSpPr>
            <a:spLocks noEditPoints="1"/>
          </p:cNvSpPr>
          <p:nvPr>
            <p:custDataLst>
              <p:tags r:id="rId5"/>
            </p:custDataLst>
          </p:nvPr>
        </p:nvSpPr>
        <p:spPr bwMode="auto">
          <a:xfrm>
            <a:off x="4119564" y="1420299"/>
            <a:ext cx="230187" cy="25884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6" name="PA_任意多边形 26"/>
          <p:cNvSpPr>
            <a:spLocks noEditPoints="1"/>
          </p:cNvSpPr>
          <p:nvPr>
            <p:custDataLst>
              <p:tags r:id="rId6"/>
            </p:custDataLst>
          </p:nvPr>
        </p:nvSpPr>
        <p:spPr bwMode="auto">
          <a:xfrm>
            <a:off x="4702175" y="4397780"/>
            <a:ext cx="242888" cy="254078"/>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7" name="PA_任意多边形 27"/>
          <p:cNvSpPr>
            <a:spLocks noEditPoints="1"/>
          </p:cNvSpPr>
          <p:nvPr>
            <p:custDataLst>
              <p:tags r:id="rId7"/>
            </p:custDataLst>
          </p:nvPr>
        </p:nvSpPr>
        <p:spPr bwMode="auto">
          <a:xfrm>
            <a:off x="2941639" y="3236959"/>
            <a:ext cx="219075" cy="257254"/>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8" name="PA_任意多边形 28"/>
          <p:cNvSpPr>
            <a:spLocks noEditPoints="1"/>
          </p:cNvSpPr>
          <p:nvPr>
            <p:custDataLst>
              <p:tags r:id="rId8"/>
            </p:custDataLst>
          </p:nvPr>
        </p:nvSpPr>
        <p:spPr bwMode="auto">
          <a:xfrm>
            <a:off x="5902325" y="2614467"/>
            <a:ext cx="261938" cy="258843"/>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0" name="PA_淘宝店chenying0907 30"/>
          <p:cNvSpPr>
            <a:spLocks noChangeArrowheads="1"/>
          </p:cNvSpPr>
          <p:nvPr>
            <p:custDataLst>
              <p:tags r:id="rId9"/>
            </p:custDataLst>
          </p:nvPr>
        </p:nvSpPr>
        <p:spPr bwMode="auto">
          <a:xfrm>
            <a:off x="4756150" y="3257603"/>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1" name="PA_淘宝店chenying0907 31"/>
          <p:cNvSpPr>
            <a:spLocks noChangeArrowheads="1"/>
          </p:cNvSpPr>
          <p:nvPr>
            <p:custDataLst>
              <p:tags r:id="rId10"/>
            </p:custDataLst>
          </p:nvPr>
        </p:nvSpPr>
        <p:spPr bwMode="auto">
          <a:xfrm>
            <a:off x="3568700" y="3398934"/>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2" name="PA_淘宝店chenying0907 32"/>
          <p:cNvSpPr>
            <a:spLocks noChangeArrowheads="1"/>
          </p:cNvSpPr>
          <p:nvPr>
            <p:custDataLst>
              <p:tags r:id="rId11"/>
            </p:custDataLst>
          </p:nvPr>
        </p:nvSpPr>
        <p:spPr bwMode="auto">
          <a:xfrm>
            <a:off x="3435350" y="2211117"/>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3" name="PA_淘宝店chenying0907 33"/>
          <p:cNvSpPr>
            <a:spLocks noChangeArrowheads="1"/>
          </p:cNvSpPr>
          <p:nvPr>
            <p:custDataLst>
              <p:tags r:id="rId12"/>
            </p:custDataLst>
          </p:nvPr>
        </p:nvSpPr>
        <p:spPr bwMode="auto">
          <a:xfrm>
            <a:off x="814183" y="724870"/>
            <a:ext cx="237648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人员问题</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01</a:t>
            </a:r>
          </a:p>
          <a:p>
            <a:pPr algn="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小组人员劳动力廉价，同时人员态度良好适合进行开发，但是小组人员实力有限，几乎没有开发经历，为了完成该项目，会利用课余时间进行学习，多开项目会议进行研讨。</a:t>
            </a:r>
          </a:p>
          <a:p>
            <a:pPr algn="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4" name="PA_淘宝店chenying0907 34"/>
          <p:cNvSpPr>
            <a:spLocks noChangeArrowheads="1"/>
          </p:cNvSpPr>
          <p:nvPr>
            <p:custDataLst>
              <p:tags r:id="rId13"/>
            </p:custDataLst>
          </p:nvPr>
        </p:nvSpPr>
        <p:spPr bwMode="auto">
          <a:xfrm>
            <a:off x="971250" y="3594926"/>
            <a:ext cx="237648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环境问题</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02</a:t>
            </a:r>
          </a:p>
          <a:p>
            <a:pPr algn="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本组设备为</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台</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机，其中一台支持</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macOS</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，服务器租用阿里云服务器，能够基本满足项目实施要求</a:t>
            </a:r>
          </a:p>
          <a:p>
            <a:pPr algn="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5" name="PA_淘宝店chenying0907 35"/>
          <p:cNvSpPr>
            <a:spLocks noChangeArrowheads="1"/>
          </p:cNvSpPr>
          <p:nvPr>
            <p:custDataLst>
              <p:tags r:id="rId14"/>
            </p:custDataLst>
          </p:nvPr>
        </p:nvSpPr>
        <p:spPr bwMode="auto">
          <a:xfrm>
            <a:off x="6154738" y="1502071"/>
            <a:ext cx="2376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03</a:t>
            </a: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 本组设备</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本组环境主为学校寝室，可满足工程和项目的开发。</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6" name="PA_淘宝店chenying0907 36"/>
          <p:cNvSpPr>
            <a:spLocks noChangeArrowheads="1"/>
          </p:cNvSpPr>
          <p:nvPr>
            <p:custDataLst>
              <p:tags r:id="rId15"/>
            </p:custDataLst>
          </p:nvPr>
        </p:nvSpPr>
        <p:spPr bwMode="auto">
          <a:xfrm>
            <a:off x="6132883" y="3000037"/>
            <a:ext cx="2376488"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04</a:t>
            </a: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 关键技术</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界面呈现：地图界面呈现，借助地图</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api</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腾讯地图</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zh-CN" sz="14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用户数据分析：根据用户的信息及其位置进行分析，为其推荐就近的球场及球约</a:t>
            </a: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聊天室</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接入腾讯云的</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IM</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即时通信</a:t>
            </a:r>
          </a:p>
          <a:p>
            <a:endParaRPr lang="zh-CN"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9" name="PA_淘宝店chenying0907 28"/>
          <p:cNvGrpSpPr/>
          <p:nvPr>
            <p:custDataLst>
              <p:tags r:id="rId16"/>
            </p:custDataLst>
          </p:nvPr>
        </p:nvGrpSpPr>
        <p:grpSpPr>
          <a:xfrm>
            <a:off x="-9190" y="0"/>
            <a:ext cx="620750" cy="791858"/>
            <a:chOff x="0" y="-21236"/>
            <a:chExt cx="3311527" cy="4224338"/>
          </a:xfrm>
        </p:grpSpPr>
        <p:sp>
          <p:nvSpPr>
            <p:cNvPr id="30"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PA_文本框 4"/>
          <p:cNvSpPr txBox="1">
            <a:spLocks noChangeArrowheads="1"/>
          </p:cNvSpPr>
          <p:nvPr>
            <p:custDataLst>
              <p:tags r:id="rId17"/>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技术可行性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4" name="PA_文本框 5"/>
          <p:cNvSpPr txBox="1">
            <a:spLocks noChangeArrowheads="1"/>
          </p:cNvSpPr>
          <p:nvPr>
            <p:custDataLst>
              <p:tags r:id="rId18"/>
            </p:custDataLst>
          </p:nvPr>
        </p:nvSpPr>
        <p:spPr bwMode="auto">
          <a:xfrm>
            <a:off x="535359" y="509426"/>
            <a:ext cx="106471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Technical feasibility</a:t>
            </a:r>
          </a:p>
        </p:txBody>
      </p:sp>
      <p:sp>
        <p:nvSpPr>
          <p:cNvPr id="24" name="PA_淘宝店chenying0907 36"/>
          <p:cNvSpPr>
            <a:spLocks noChangeArrowheads="1"/>
          </p:cNvSpPr>
          <p:nvPr>
            <p:custDataLst>
              <p:tags r:id="rId19"/>
            </p:custDataLst>
          </p:nvPr>
        </p:nvSpPr>
        <p:spPr bwMode="auto">
          <a:xfrm>
            <a:off x="3656806" y="9457"/>
            <a:ext cx="237648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zh-CN" sz="1400" b="1" dirty="0">
                <a:solidFill>
                  <a:schemeClr val="bg1">
                    <a:lumMod val="50000"/>
                  </a:schemeClr>
                </a:solidFill>
                <a:latin typeface="微软雅黑 Light" panose="020B0502040204020203" pitchFamily="34" charset="-122"/>
                <a:ea typeface="微软雅黑 Light" panose="020B0502040204020203" pitchFamily="34" charset="-122"/>
              </a:rPr>
              <a:t>开发难点</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通过地图气泡显示周边公告，同时点击气泡能够进入公告</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能够对评价数据进行相应算法分析，制造等级制度</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地图接口的地图使用要求限制</a:t>
            </a:r>
          </a:p>
        </p:txBody>
      </p:sp>
    </p:spTree>
    <p:extLst>
      <p:ext uri="{BB962C8B-B14F-4D97-AF65-F5344CB8AC3E}">
        <p14:creationId xmlns:p14="http://schemas.microsoft.com/office/powerpoint/2010/main" val="163676746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61"/>
                                        </p:tgtEl>
                                        <p:attrNameLst>
                                          <p:attrName>style.visibility</p:attrName>
                                        </p:attrNameLst>
                                      </p:cBhvr>
                                      <p:to>
                                        <p:strVal val="visible"/>
                                      </p:to>
                                    </p:set>
                                    <p:animEffect transition="in" filter="fade">
                                      <p:cBhvr>
                                        <p:cTn id="7" dur="500"/>
                                        <p:tgtEl>
                                          <p:spTgt spid="3586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5862"/>
                                        </p:tgtEl>
                                        <p:attrNameLst>
                                          <p:attrName>style.visibility</p:attrName>
                                        </p:attrNameLst>
                                      </p:cBhvr>
                                      <p:to>
                                        <p:strVal val="visible"/>
                                      </p:to>
                                    </p:set>
                                    <p:animEffect transition="in" filter="fade">
                                      <p:cBhvr>
                                        <p:cTn id="10" dur="500"/>
                                        <p:tgtEl>
                                          <p:spTgt spid="3586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5863"/>
                                        </p:tgtEl>
                                        <p:attrNameLst>
                                          <p:attrName>style.visibility</p:attrName>
                                        </p:attrNameLst>
                                      </p:cBhvr>
                                      <p:to>
                                        <p:strVal val="visible"/>
                                      </p:to>
                                    </p:set>
                                    <p:animEffect transition="in" filter="fade">
                                      <p:cBhvr>
                                        <p:cTn id="13" dur="500"/>
                                        <p:tgtEl>
                                          <p:spTgt spid="3586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5864"/>
                                        </p:tgtEl>
                                        <p:attrNameLst>
                                          <p:attrName>style.visibility</p:attrName>
                                        </p:attrNameLst>
                                      </p:cBhvr>
                                      <p:to>
                                        <p:strVal val="visible"/>
                                      </p:to>
                                    </p:set>
                                    <p:animEffect transition="in" filter="fade">
                                      <p:cBhvr>
                                        <p:cTn id="16" dur="500"/>
                                        <p:tgtEl>
                                          <p:spTgt spid="3586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5865"/>
                                        </p:tgtEl>
                                        <p:attrNameLst>
                                          <p:attrName>style.visibility</p:attrName>
                                        </p:attrNameLst>
                                      </p:cBhvr>
                                      <p:to>
                                        <p:strVal val="visible"/>
                                      </p:to>
                                    </p:set>
                                    <p:animEffect transition="in" filter="fade">
                                      <p:cBhvr>
                                        <p:cTn id="19" dur="500"/>
                                        <p:tgtEl>
                                          <p:spTgt spid="3586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5866"/>
                                        </p:tgtEl>
                                        <p:attrNameLst>
                                          <p:attrName>style.visibility</p:attrName>
                                        </p:attrNameLst>
                                      </p:cBhvr>
                                      <p:to>
                                        <p:strVal val="visible"/>
                                      </p:to>
                                    </p:set>
                                    <p:animEffect transition="in" filter="fade">
                                      <p:cBhvr>
                                        <p:cTn id="22" dur="500"/>
                                        <p:tgtEl>
                                          <p:spTgt spid="358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67"/>
                                        </p:tgtEl>
                                        <p:attrNameLst>
                                          <p:attrName>style.visibility</p:attrName>
                                        </p:attrNameLst>
                                      </p:cBhvr>
                                      <p:to>
                                        <p:strVal val="visible"/>
                                      </p:to>
                                    </p:set>
                                    <p:animEffect transition="in" filter="fade">
                                      <p:cBhvr>
                                        <p:cTn id="27" dur="500"/>
                                        <p:tgtEl>
                                          <p:spTgt spid="35867"/>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35868"/>
                                        </p:tgtEl>
                                        <p:attrNameLst>
                                          <p:attrName>style.visibility</p:attrName>
                                        </p:attrNameLst>
                                      </p:cBhvr>
                                      <p:to>
                                        <p:strVal val="visible"/>
                                      </p:to>
                                    </p:set>
                                    <p:animEffect transition="in" filter="fade">
                                      <p:cBhvr>
                                        <p:cTn id="30" dur="500"/>
                                        <p:tgtEl>
                                          <p:spTgt spid="35868"/>
                                        </p:tgtEl>
                                      </p:cBhvr>
                                    </p:animEffect>
                                  </p:childTnLst>
                                </p:cTn>
                              </p:par>
                              <p:par>
                                <p:cTn id="31" presetID="10" presetClass="entr" presetSubtype="0" fill="hold" grpId="0" nodeType="withEffect" nodePh="1">
                                  <p:stCondLst>
                                    <p:cond delay="900"/>
                                  </p:stCondLst>
                                  <p:endCondLst>
                                    <p:cond evt="begin" delay="0">
                                      <p:tn val="31"/>
                                    </p:cond>
                                  </p:endCondLst>
                                  <p:childTnLst>
                                    <p:set>
                                      <p:cBhvr>
                                        <p:cTn id="32" dur="1" fill="hold">
                                          <p:stCondLst>
                                            <p:cond delay="0"/>
                                          </p:stCondLst>
                                        </p:cTn>
                                        <p:tgtEl>
                                          <p:spTgt spid="35870"/>
                                        </p:tgtEl>
                                        <p:attrNameLst>
                                          <p:attrName>style.visibility</p:attrName>
                                        </p:attrNameLst>
                                      </p:cBhvr>
                                      <p:to>
                                        <p:strVal val="visible"/>
                                      </p:to>
                                    </p:set>
                                    <p:animEffect transition="in" filter="fade">
                                      <p:cBhvr>
                                        <p:cTn id="33" dur="500"/>
                                        <p:tgtEl>
                                          <p:spTgt spid="35870"/>
                                        </p:tgtEl>
                                      </p:cBhvr>
                                    </p:animEffect>
                                  </p:childTnLst>
                                </p:cTn>
                              </p:par>
                              <p:par>
                                <p:cTn id="34" presetID="10" presetClass="entr" presetSubtype="0" fill="hold" grpId="0" nodeType="withEffect" nodePh="1">
                                  <p:stCondLst>
                                    <p:cond delay="1200"/>
                                  </p:stCondLst>
                                  <p:endCondLst>
                                    <p:cond evt="begin" delay="0">
                                      <p:tn val="34"/>
                                    </p:cond>
                                  </p:endCondLst>
                                  <p:childTnLst>
                                    <p:set>
                                      <p:cBhvr>
                                        <p:cTn id="35" dur="1" fill="hold">
                                          <p:stCondLst>
                                            <p:cond delay="0"/>
                                          </p:stCondLst>
                                        </p:cTn>
                                        <p:tgtEl>
                                          <p:spTgt spid="35871"/>
                                        </p:tgtEl>
                                        <p:attrNameLst>
                                          <p:attrName>style.visibility</p:attrName>
                                        </p:attrNameLst>
                                      </p:cBhvr>
                                      <p:to>
                                        <p:strVal val="visible"/>
                                      </p:to>
                                    </p:set>
                                    <p:animEffect transition="in" filter="fade">
                                      <p:cBhvr>
                                        <p:cTn id="36" dur="500"/>
                                        <p:tgtEl>
                                          <p:spTgt spid="35871"/>
                                        </p:tgtEl>
                                      </p:cBhvr>
                                    </p:animEffect>
                                  </p:childTnLst>
                                </p:cTn>
                              </p:par>
                              <p:par>
                                <p:cTn id="37" presetID="10" presetClass="entr" presetSubtype="0" fill="hold" grpId="0" nodeType="withEffect" nodePh="1">
                                  <p:stCondLst>
                                    <p:cond delay="1500"/>
                                  </p:stCondLst>
                                  <p:endCondLst>
                                    <p:cond evt="begin" delay="0">
                                      <p:tn val="37"/>
                                    </p:cond>
                                  </p:endCondLst>
                                  <p:childTnLst>
                                    <p:set>
                                      <p:cBhvr>
                                        <p:cTn id="38" dur="1" fill="hold">
                                          <p:stCondLst>
                                            <p:cond delay="0"/>
                                          </p:stCondLst>
                                        </p:cTn>
                                        <p:tgtEl>
                                          <p:spTgt spid="35872"/>
                                        </p:tgtEl>
                                        <p:attrNameLst>
                                          <p:attrName>style.visibility</p:attrName>
                                        </p:attrNameLst>
                                      </p:cBhvr>
                                      <p:to>
                                        <p:strVal val="visible"/>
                                      </p:to>
                                    </p:set>
                                    <p:animEffect transition="in" filter="fade">
                                      <p:cBhvr>
                                        <p:cTn id="39" dur="500"/>
                                        <p:tgtEl>
                                          <p:spTgt spid="358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873"/>
                                        </p:tgtEl>
                                        <p:attrNameLst>
                                          <p:attrName>style.visibility</p:attrName>
                                        </p:attrNameLst>
                                      </p:cBhvr>
                                      <p:to>
                                        <p:strVal val="visible"/>
                                      </p:to>
                                    </p:set>
                                    <p:animEffect transition="in" filter="fade">
                                      <p:cBhvr>
                                        <p:cTn id="44" dur="500"/>
                                        <p:tgtEl>
                                          <p:spTgt spid="35873"/>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35874"/>
                                        </p:tgtEl>
                                        <p:attrNameLst>
                                          <p:attrName>style.visibility</p:attrName>
                                        </p:attrNameLst>
                                      </p:cBhvr>
                                      <p:to>
                                        <p:strVal val="visible"/>
                                      </p:to>
                                    </p:set>
                                    <p:animEffect transition="in" filter="fade">
                                      <p:cBhvr>
                                        <p:cTn id="47" dur="500"/>
                                        <p:tgtEl>
                                          <p:spTgt spid="35874"/>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35875"/>
                                        </p:tgtEl>
                                        <p:attrNameLst>
                                          <p:attrName>style.visibility</p:attrName>
                                        </p:attrNameLst>
                                      </p:cBhvr>
                                      <p:to>
                                        <p:strVal val="visible"/>
                                      </p:to>
                                    </p:set>
                                    <p:animEffect transition="in" filter="fade">
                                      <p:cBhvr>
                                        <p:cTn id="50" dur="500"/>
                                        <p:tgtEl>
                                          <p:spTgt spid="35875"/>
                                        </p:tgtEl>
                                      </p:cBhvr>
                                    </p:animEffect>
                                  </p:childTnLst>
                                </p:cTn>
                              </p:par>
                              <p:par>
                                <p:cTn id="51" presetID="10" presetClass="entr" presetSubtype="0" fill="hold" grpId="0" nodeType="withEffect">
                                  <p:stCondLst>
                                    <p:cond delay="900"/>
                                  </p:stCondLst>
                                  <p:childTnLst>
                                    <p:set>
                                      <p:cBhvr>
                                        <p:cTn id="52" dur="1" fill="hold">
                                          <p:stCondLst>
                                            <p:cond delay="0"/>
                                          </p:stCondLst>
                                        </p:cTn>
                                        <p:tgtEl>
                                          <p:spTgt spid="35876"/>
                                        </p:tgtEl>
                                        <p:attrNameLst>
                                          <p:attrName>style.visibility</p:attrName>
                                        </p:attrNameLst>
                                      </p:cBhvr>
                                      <p:to>
                                        <p:strVal val="visible"/>
                                      </p:to>
                                    </p:set>
                                    <p:animEffect transition="in" filter="fade">
                                      <p:cBhvr>
                                        <p:cTn id="53" dur="500"/>
                                        <p:tgtEl>
                                          <p:spTgt spid="35876"/>
                                        </p:tgtEl>
                                      </p:cBhvr>
                                    </p:animEffect>
                                  </p:childTnLst>
                                </p:cTn>
                              </p:par>
                              <p:par>
                                <p:cTn id="54" presetID="10" presetClass="entr" presetSubtype="0" fill="hold"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9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animBg="1"/>
      <p:bldP spid="35862" grpId="0" animBg="1" autoUpdateAnimBg="0"/>
      <p:bldP spid="35863" grpId="0" animBg="1" autoUpdateAnimBg="0"/>
      <p:bldP spid="35864" grpId="0" animBg="1"/>
      <p:bldP spid="35865" grpId="0" animBg="1"/>
      <p:bldP spid="35866" grpId="0" animBg="1"/>
      <p:bldP spid="35867" grpId="0" animBg="1"/>
      <p:bldP spid="35868" grpId="0" animBg="1" autoUpdateAnimBg="0"/>
      <p:bldP spid="35870" grpId="0"/>
      <p:bldP spid="35871" grpId="0"/>
      <p:bldP spid="35872" grpId="0"/>
      <p:bldP spid="35873" grpId="0"/>
      <p:bldP spid="35874" grpId="0" animBg="1" autoUpdateAnimBg="0"/>
      <p:bldP spid="35875" grpId="0" animBg="1" autoUpdateAnimBg="0"/>
      <p:bldP spid="35876" grpId="0"/>
      <p:bldP spid="33" grpId="0"/>
      <p:bldP spid="34"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F202CE-8DC2-4806-9E98-3AE19EBE81DE}"/>
              </a:ext>
            </a:extLst>
          </p:cNvPr>
          <p:cNvSpPr txBox="1"/>
          <p:nvPr/>
        </p:nvSpPr>
        <p:spPr>
          <a:xfrm>
            <a:off x="179512" y="267494"/>
            <a:ext cx="2304256" cy="369332"/>
          </a:xfrm>
          <a:prstGeom prst="rect">
            <a:avLst/>
          </a:prstGeom>
          <a:noFill/>
        </p:spPr>
        <p:txBody>
          <a:bodyPr wrap="square" rtlCol="0">
            <a:spAutoFit/>
          </a:bodyPr>
          <a:lstStyle/>
          <a:p>
            <a:r>
              <a:rPr lang="zh-CN" altLang="en-US" dirty="0"/>
              <a:t>经济可行性</a:t>
            </a:r>
          </a:p>
        </p:txBody>
      </p:sp>
      <p:graphicFrame>
        <p:nvGraphicFramePr>
          <p:cNvPr id="5" name="表格 4">
            <a:extLst>
              <a:ext uri="{FF2B5EF4-FFF2-40B4-BE49-F238E27FC236}">
                <a16:creationId xmlns:a16="http://schemas.microsoft.com/office/drawing/2014/main" id="{096E20CB-9834-430C-A97B-E208FDEC3F53}"/>
              </a:ext>
            </a:extLst>
          </p:cNvPr>
          <p:cNvGraphicFramePr>
            <a:graphicFrameLocks noGrp="1"/>
          </p:cNvGraphicFramePr>
          <p:nvPr>
            <p:extLst>
              <p:ext uri="{D42A27DB-BD31-4B8C-83A1-F6EECF244321}">
                <p14:modId xmlns:p14="http://schemas.microsoft.com/office/powerpoint/2010/main" val="1895661553"/>
              </p:ext>
            </p:extLst>
          </p:nvPr>
        </p:nvGraphicFramePr>
        <p:xfrm>
          <a:off x="1331640" y="508197"/>
          <a:ext cx="6768752" cy="4367809"/>
        </p:xfrm>
        <a:graphic>
          <a:graphicData uri="http://schemas.openxmlformats.org/drawingml/2006/table">
            <a:tbl>
              <a:tblPr firstRow="1" bandRow="1">
                <a:tableStyleId>{5C22544A-7EE6-4342-B048-85BDC9FD1C3A}</a:tableStyleId>
              </a:tblPr>
              <a:tblGrid>
                <a:gridCol w="1692187">
                  <a:extLst>
                    <a:ext uri="{9D8B030D-6E8A-4147-A177-3AD203B41FA5}">
                      <a16:colId xmlns:a16="http://schemas.microsoft.com/office/drawing/2014/main" val="20000"/>
                    </a:ext>
                  </a:extLst>
                </a:gridCol>
                <a:gridCol w="1639311">
                  <a:extLst>
                    <a:ext uri="{9D8B030D-6E8A-4147-A177-3AD203B41FA5}">
                      <a16:colId xmlns:a16="http://schemas.microsoft.com/office/drawing/2014/main" val="20001"/>
                    </a:ext>
                  </a:extLst>
                </a:gridCol>
                <a:gridCol w="1745065">
                  <a:extLst>
                    <a:ext uri="{9D8B030D-6E8A-4147-A177-3AD203B41FA5}">
                      <a16:colId xmlns:a16="http://schemas.microsoft.com/office/drawing/2014/main" val="20002"/>
                    </a:ext>
                  </a:extLst>
                </a:gridCol>
                <a:gridCol w="1692189">
                  <a:extLst>
                    <a:ext uri="{9D8B030D-6E8A-4147-A177-3AD203B41FA5}">
                      <a16:colId xmlns:a16="http://schemas.microsoft.com/office/drawing/2014/main" val="20003"/>
                    </a:ext>
                  </a:extLst>
                </a:gridCol>
              </a:tblGrid>
              <a:tr h="440795">
                <a:tc gridSpan="2">
                  <a:txBody>
                    <a:bodyPr/>
                    <a:lstStyle/>
                    <a:p>
                      <a:r>
                        <a:rPr lang="zh-CN" altLang="en-US" dirty="0"/>
                        <a:t>经费</a:t>
                      </a:r>
                    </a:p>
                  </a:txBody>
                  <a:tcPr>
                    <a:solidFill>
                      <a:schemeClr val="accent1">
                        <a:lumMod val="75000"/>
                      </a:schemeClr>
                    </a:solidFill>
                  </a:tcPr>
                </a:tc>
                <a:tc hMerge="1">
                  <a:txBody>
                    <a:bodyPr/>
                    <a:lstStyle/>
                    <a:p>
                      <a:endParaRPr lang="zh-CN"/>
                    </a:p>
                  </a:txBody>
                  <a:tcPr/>
                </a:tc>
                <a:tc gridSpan="2">
                  <a:txBody>
                    <a:bodyPr/>
                    <a:lstStyle/>
                    <a:p>
                      <a:r>
                        <a:rPr lang="zh-CN" altLang="en-US" dirty="0"/>
                        <a:t>金额（元）</a:t>
                      </a:r>
                    </a:p>
                  </a:txBody>
                  <a:tcPr>
                    <a:solidFill>
                      <a:schemeClr val="accent1">
                        <a:lumMod val="75000"/>
                      </a:schemeClr>
                    </a:solidFill>
                  </a:tcPr>
                </a:tc>
                <a:tc hMerge="1">
                  <a:txBody>
                    <a:bodyPr/>
                    <a:lstStyle/>
                    <a:p>
                      <a:endParaRPr lang="zh-CN"/>
                    </a:p>
                  </a:txBody>
                  <a:tcPr/>
                </a:tc>
                <a:extLst>
                  <a:ext uri="{0D108BD9-81ED-4DB2-BD59-A6C34878D82A}">
                    <a16:rowId xmlns:a16="http://schemas.microsoft.com/office/drawing/2014/main" val="10000"/>
                  </a:ext>
                </a:extLst>
              </a:tr>
              <a:tr h="1318976">
                <a:tc>
                  <a:txBody>
                    <a:bodyPr/>
                    <a:lstStyle/>
                    <a:p>
                      <a:r>
                        <a:rPr lang="zh-CN" altLang="en-US" sz="1100" dirty="0"/>
                        <a:t>办公费</a:t>
                      </a:r>
                    </a:p>
                  </a:txBody>
                  <a:tcPr/>
                </a:tc>
                <a:tc>
                  <a:txBody>
                    <a:bodyPr/>
                    <a:lstStyle/>
                    <a:p>
                      <a:pPr marL="0" algn="l" defTabSz="914400" rtl="0" eaLnBrk="1" latinLnBrk="0" hangingPunct="1"/>
                      <a:r>
                        <a:rPr lang="zh-CN" altLang="en-US" sz="1100" kern="1200" dirty="0">
                          <a:solidFill>
                            <a:schemeClr val="dk1"/>
                          </a:solidFill>
                          <a:latin typeface="+mn-lt"/>
                          <a:ea typeface="+mn-ea"/>
                          <a:cs typeface="+mn-cs"/>
                        </a:rPr>
                        <a:t>人工费</a:t>
                      </a:r>
                      <a:endParaRPr lang="en-US" altLang="zh-CN" sz="1100" kern="1200" dirty="0">
                        <a:solidFill>
                          <a:schemeClr val="dk1"/>
                        </a:solidFill>
                        <a:latin typeface="+mn-lt"/>
                        <a:ea typeface="+mn-ea"/>
                        <a:cs typeface="+mn-cs"/>
                      </a:endParaRPr>
                    </a:p>
                    <a:p>
                      <a:pPr marL="0" algn="l" defTabSz="914400" rtl="0" eaLnBrk="1" latinLnBrk="0" hangingPunct="1"/>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按照每小时</a:t>
                      </a:r>
                      <a:r>
                        <a:rPr lang="en-US" altLang="zh-CN" sz="1100" kern="1200" dirty="0">
                          <a:solidFill>
                            <a:schemeClr val="dk1"/>
                          </a:solidFill>
                          <a:latin typeface="+mn-lt"/>
                          <a:ea typeface="+mn-ea"/>
                          <a:cs typeface="+mn-cs"/>
                        </a:rPr>
                        <a:t>68</a:t>
                      </a:r>
                      <a:r>
                        <a:rPr lang="zh-CN" altLang="en-US" sz="1100" kern="1200" dirty="0">
                          <a:solidFill>
                            <a:schemeClr val="dk1"/>
                          </a:solidFill>
                          <a:latin typeface="+mn-lt"/>
                          <a:ea typeface="+mn-ea"/>
                          <a:cs typeface="+mn-cs"/>
                        </a:rPr>
                        <a:t>元的薪资标准，每人开发时间为一个月，每月工作</a:t>
                      </a:r>
                      <a:r>
                        <a:rPr lang="en-US" altLang="zh-CN" sz="1100" kern="1200" dirty="0">
                          <a:solidFill>
                            <a:schemeClr val="dk1"/>
                          </a:solidFill>
                          <a:latin typeface="+mn-lt"/>
                          <a:ea typeface="+mn-ea"/>
                          <a:cs typeface="+mn-cs"/>
                        </a:rPr>
                        <a:t>20</a:t>
                      </a:r>
                      <a:r>
                        <a:rPr lang="zh-CN" altLang="en-US" sz="1100" kern="1200" dirty="0">
                          <a:solidFill>
                            <a:schemeClr val="dk1"/>
                          </a:solidFill>
                          <a:latin typeface="+mn-lt"/>
                          <a:ea typeface="+mn-ea"/>
                          <a:cs typeface="+mn-cs"/>
                        </a:rPr>
                        <a:t>天计算</a:t>
                      </a:r>
                      <a:r>
                        <a:rPr lang="en-US" altLang="zh-CN" sz="1100" kern="1200" dirty="0">
                          <a:solidFill>
                            <a:schemeClr val="dk1"/>
                          </a:solidFill>
                          <a:latin typeface="+mn-lt"/>
                          <a:ea typeface="+mn-ea"/>
                          <a:cs typeface="+mn-cs"/>
                        </a:rPr>
                        <a:t>)</a:t>
                      </a:r>
                      <a:endParaRPr lang="zh-CN"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100" kern="1200" dirty="0">
                          <a:solidFill>
                            <a:schemeClr val="dk1"/>
                          </a:solidFill>
                          <a:latin typeface="+mn-lt"/>
                          <a:ea typeface="+mn-ea"/>
                          <a:cs typeface="+mn-cs"/>
                        </a:rPr>
                        <a:t>68</a:t>
                      </a:r>
                      <a:r>
                        <a:rPr lang="zh-CN" altLang="en-US" sz="1100" kern="1200" dirty="0">
                          <a:solidFill>
                            <a:schemeClr val="dk1"/>
                          </a:solidFill>
                          <a:latin typeface="+mn-lt"/>
                          <a:ea typeface="+mn-ea"/>
                          <a:cs typeface="+mn-cs"/>
                        </a:rPr>
                        <a:t>（元</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时）*</a:t>
                      </a:r>
                      <a:r>
                        <a:rPr lang="en-US" altLang="zh-CN" sz="1100" kern="1200" dirty="0">
                          <a:solidFill>
                            <a:schemeClr val="dk1"/>
                          </a:solidFill>
                          <a:latin typeface="+mn-lt"/>
                          <a:ea typeface="+mn-ea"/>
                          <a:cs typeface="+mn-cs"/>
                        </a:rPr>
                        <a:t>5</a:t>
                      </a:r>
                      <a:r>
                        <a:rPr lang="zh-CN" altLang="en-US" sz="1100" kern="1200" dirty="0">
                          <a:solidFill>
                            <a:schemeClr val="dk1"/>
                          </a:solidFill>
                          <a:latin typeface="+mn-lt"/>
                          <a:ea typeface="+mn-ea"/>
                          <a:cs typeface="+mn-cs"/>
                        </a:rPr>
                        <a:t>（天</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周）*</a:t>
                      </a:r>
                      <a:r>
                        <a:rPr lang="en-US" altLang="zh-CN" sz="1100" kern="1200" dirty="0">
                          <a:solidFill>
                            <a:schemeClr val="dk1"/>
                          </a:solidFill>
                          <a:latin typeface="+mn-lt"/>
                          <a:ea typeface="+mn-ea"/>
                          <a:cs typeface="+mn-cs"/>
                        </a:rPr>
                        <a:t>4</a:t>
                      </a:r>
                      <a:r>
                        <a:rPr lang="zh-CN" altLang="en-US" sz="1100" kern="1200" dirty="0">
                          <a:solidFill>
                            <a:schemeClr val="dk1"/>
                          </a:solidFill>
                          <a:latin typeface="+mn-lt"/>
                          <a:ea typeface="+mn-ea"/>
                          <a:cs typeface="+mn-cs"/>
                        </a:rPr>
                        <a:t>（周</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月）*</a:t>
                      </a:r>
                      <a:r>
                        <a:rPr lang="en-US" altLang="zh-CN" sz="1100" kern="1200" dirty="0">
                          <a:solidFill>
                            <a:schemeClr val="dk1"/>
                          </a:solidFill>
                          <a:latin typeface="+mn-lt"/>
                          <a:ea typeface="+mn-ea"/>
                          <a:cs typeface="+mn-cs"/>
                        </a:rPr>
                        <a:t>8</a:t>
                      </a:r>
                      <a:r>
                        <a:rPr lang="zh-CN" altLang="en-US" sz="1100" kern="1200" dirty="0">
                          <a:solidFill>
                            <a:schemeClr val="dk1"/>
                          </a:solidFill>
                          <a:latin typeface="+mn-lt"/>
                          <a:ea typeface="+mn-ea"/>
                          <a:cs typeface="+mn-cs"/>
                        </a:rPr>
                        <a:t>（小时</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天）*</a:t>
                      </a:r>
                      <a:r>
                        <a:rPr lang="en-US" altLang="zh-CN" sz="1100" kern="1200" dirty="0">
                          <a:solidFill>
                            <a:schemeClr val="dk1"/>
                          </a:solidFill>
                          <a:latin typeface="+mn-lt"/>
                          <a:ea typeface="+mn-ea"/>
                          <a:cs typeface="+mn-cs"/>
                        </a:rPr>
                        <a:t>3</a:t>
                      </a:r>
                      <a:r>
                        <a:rPr lang="zh-CN" altLang="en-US" sz="1100" kern="1200" dirty="0">
                          <a:solidFill>
                            <a:schemeClr val="dk1"/>
                          </a:solidFill>
                          <a:latin typeface="+mn-lt"/>
                          <a:ea typeface="+mn-ea"/>
                          <a:cs typeface="+mn-cs"/>
                        </a:rPr>
                        <a:t>人</a:t>
                      </a:r>
                      <a:r>
                        <a:rPr lang="en-US" altLang="zh-CN" sz="1100" kern="1200" dirty="0">
                          <a:solidFill>
                            <a:schemeClr val="dk1"/>
                          </a:solidFill>
                          <a:latin typeface="+mn-lt"/>
                          <a:ea typeface="+mn-ea"/>
                          <a:cs typeface="+mn-cs"/>
                        </a:rPr>
                        <a:t>=32640</a:t>
                      </a:r>
                      <a:r>
                        <a:rPr lang="zh-CN" altLang="en-US" sz="1100" kern="1200" dirty="0">
                          <a:solidFill>
                            <a:schemeClr val="dk1"/>
                          </a:solidFill>
                          <a:latin typeface="+mn-lt"/>
                          <a:ea typeface="+mn-ea"/>
                          <a:cs typeface="+mn-cs"/>
                        </a:rPr>
                        <a:t>元</a:t>
                      </a:r>
                    </a:p>
                  </a:txBody>
                  <a:tcPr/>
                </a:tc>
                <a:tc>
                  <a:txBody>
                    <a:bodyPr/>
                    <a:lstStyle/>
                    <a:p>
                      <a:r>
                        <a:rPr lang="zh-CN" altLang="en-US" sz="1100" dirty="0"/>
                        <a:t>共</a:t>
                      </a:r>
                      <a:r>
                        <a:rPr lang="en-US" altLang="zh-CN" sz="1100" dirty="0"/>
                        <a:t>32640</a:t>
                      </a:r>
                      <a:r>
                        <a:rPr lang="zh-CN" altLang="en-US" sz="1100" dirty="0"/>
                        <a:t>元</a:t>
                      </a:r>
                    </a:p>
                  </a:txBody>
                  <a:tcPr/>
                </a:tc>
                <a:extLst>
                  <a:ext uri="{0D108BD9-81ED-4DB2-BD59-A6C34878D82A}">
                    <a16:rowId xmlns:a16="http://schemas.microsoft.com/office/drawing/2014/main" val="10001"/>
                  </a:ext>
                </a:extLst>
              </a:tr>
              <a:tr h="312230">
                <a:tc gridSpan="2">
                  <a:txBody>
                    <a:bodyPr/>
                    <a:lstStyle/>
                    <a:p>
                      <a:r>
                        <a:rPr lang="zh-CN" altLang="en-US" sz="1100" dirty="0"/>
                        <a:t>团队建设费</a:t>
                      </a:r>
                    </a:p>
                  </a:txBody>
                  <a:tcPr/>
                </a:tc>
                <a:tc hMerge="1">
                  <a:txBody>
                    <a:bodyPr/>
                    <a:lstStyle/>
                    <a:p>
                      <a:endParaRPr lang="zh-CN"/>
                    </a:p>
                  </a:txBody>
                  <a:tcPr/>
                </a:tc>
                <a:tc gridSpan="2">
                  <a:txBody>
                    <a:bodyPr/>
                    <a:lstStyle/>
                    <a:p>
                      <a:r>
                        <a:rPr lang="en-US" altLang="zh-CN" sz="1100" dirty="0"/>
                        <a:t>1000</a:t>
                      </a:r>
                      <a:r>
                        <a:rPr lang="zh-CN" altLang="en-US" sz="1100" dirty="0"/>
                        <a:t>元</a:t>
                      </a:r>
                    </a:p>
                  </a:txBody>
                  <a:tcPr/>
                </a:tc>
                <a:tc hMerge="1">
                  <a:txBody>
                    <a:bodyPr/>
                    <a:lstStyle/>
                    <a:p>
                      <a:endParaRPr lang="zh-CN"/>
                    </a:p>
                  </a:txBody>
                  <a:tcPr/>
                </a:tc>
                <a:extLst>
                  <a:ext uri="{0D108BD9-81ED-4DB2-BD59-A6C34878D82A}">
                    <a16:rowId xmlns:a16="http://schemas.microsoft.com/office/drawing/2014/main" val="10010"/>
                  </a:ext>
                </a:extLst>
              </a:tr>
              <a:tr h="347302">
                <a:tc rowSpan="7">
                  <a:txBody>
                    <a:bodyPr/>
                    <a:lstStyle/>
                    <a:p>
                      <a:r>
                        <a:rPr lang="zh-CN" altLang="en-US" sz="1100" dirty="0"/>
                        <a:t>资料费</a:t>
                      </a:r>
                    </a:p>
                  </a:txBody>
                  <a:tcPr/>
                </a:tc>
                <a:tc rowSpan="2">
                  <a:txBody>
                    <a:bodyPr/>
                    <a:lstStyle/>
                    <a:p>
                      <a:r>
                        <a:rPr lang="en-US" altLang="zh-CN" sz="1100" dirty="0"/>
                        <a:t>《</a:t>
                      </a:r>
                      <a:r>
                        <a:rPr lang="zh-CN" altLang="en-US" sz="1100" dirty="0"/>
                        <a:t>你不知道的</a:t>
                      </a:r>
                      <a:r>
                        <a:rPr lang="en-US" altLang="zh-CN" sz="1100" dirty="0"/>
                        <a:t>JavaScript》</a:t>
                      </a:r>
                      <a:endParaRPr lang="zh-CN" altLang="en-US" sz="1100" dirty="0"/>
                    </a:p>
                  </a:txBody>
                  <a:tcPr/>
                </a:tc>
                <a:tc>
                  <a:txBody>
                    <a:bodyPr/>
                    <a:lstStyle/>
                    <a:p>
                      <a:r>
                        <a:rPr lang="en-US" altLang="zh-CN" sz="1100" dirty="0"/>
                        <a:t>139</a:t>
                      </a:r>
                      <a:endParaRPr lang="zh-CN" altLang="en-US" sz="1100" dirty="0"/>
                    </a:p>
                  </a:txBody>
                  <a:tcPr/>
                </a:tc>
                <a:tc rowSpan="7">
                  <a:txBody>
                    <a:bodyPr/>
                    <a:lstStyle/>
                    <a:p>
                      <a:r>
                        <a:rPr lang="zh-CN" altLang="en-US" sz="1100" dirty="0"/>
                        <a:t>共</a:t>
                      </a:r>
                      <a:r>
                        <a:rPr lang="en-US" altLang="zh-CN" sz="1100" dirty="0"/>
                        <a:t>337.1</a:t>
                      </a:r>
                      <a:endParaRPr lang="zh-CN" altLang="en-US" sz="1100" dirty="0"/>
                    </a:p>
                  </a:txBody>
                  <a:tcPr/>
                </a:tc>
                <a:extLst>
                  <a:ext uri="{0D108BD9-81ED-4DB2-BD59-A6C34878D82A}">
                    <a16:rowId xmlns:a16="http://schemas.microsoft.com/office/drawing/2014/main" val="10011"/>
                  </a:ext>
                </a:extLst>
              </a:tr>
              <a:tr h="166959">
                <a:tc vMerge="1">
                  <a:txBody>
                    <a:bodyPr/>
                    <a:lstStyle/>
                    <a:p>
                      <a:endParaRPr lang="zh-CN"/>
                    </a:p>
                  </a:txBody>
                  <a:tcPr/>
                </a:tc>
                <a:tc vMerge="1">
                  <a:txBody>
                    <a:bodyPr/>
                    <a:lstStyle/>
                    <a:p>
                      <a:endParaRPr lang="zh-CN"/>
                    </a:p>
                  </a:txBody>
                  <a:tcPr/>
                </a:tc>
                <a:tc rowSpan="3">
                  <a:txBody>
                    <a:bodyPr/>
                    <a:lstStyle/>
                    <a:p>
                      <a:r>
                        <a:rPr lang="en-US" altLang="zh-CN" sz="1100" dirty="0"/>
                        <a:t>39.5</a:t>
                      </a:r>
                      <a:r>
                        <a:rPr lang="zh-CN" altLang="en-US" sz="1100" dirty="0"/>
                        <a:t>*</a:t>
                      </a:r>
                      <a:r>
                        <a:rPr lang="en-US" altLang="zh-CN" sz="1100" dirty="0"/>
                        <a:t>3</a:t>
                      </a:r>
                      <a:endParaRPr lang="zh-CN" altLang="en-US" sz="1100" dirty="0"/>
                    </a:p>
                  </a:txBody>
                  <a:tcPr/>
                </a:tc>
                <a:tc vMerge="1">
                  <a:txBody>
                    <a:bodyPr/>
                    <a:lstStyle/>
                    <a:p>
                      <a:endParaRPr lang="zh-CN"/>
                    </a:p>
                  </a:txBody>
                  <a:tcPr/>
                </a:tc>
                <a:extLst>
                  <a:ext uri="{0D108BD9-81ED-4DB2-BD59-A6C34878D82A}">
                    <a16:rowId xmlns:a16="http://schemas.microsoft.com/office/drawing/2014/main" val="10012"/>
                  </a:ext>
                </a:extLst>
              </a:tr>
              <a:tr h="312230">
                <a:tc vMerge="1">
                  <a:txBody>
                    <a:bodyPr/>
                    <a:lstStyle/>
                    <a:p>
                      <a:endParaRPr lang="zh-CN"/>
                    </a:p>
                  </a:txBody>
                  <a:tcPr/>
                </a:tc>
                <a:tc>
                  <a:txBody>
                    <a:bodyPr/>
                    <a:lstStyle/>
                    <a:p>
                      <a:r>
                        <a:rPr lang="en-US" altLang="zh-CN" sz="1100" dirty="0"/>
                        <a:t>《</a:t>
                      </a:r>
                      <a:r>
                        <a:rPr lang="zh-CN" altLang="en-US" sz="1100" dirty="0"/>
                        <a:t>软件工程导论</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3"/>
                  </a:ext>
                </a:extLst>
              </a:tr>
              <a:tr h="85710">
                <a:tc vMerge="1">
                  <a:txBody>
                    <a:bodyPr/>
                    <a:lstStyle/>
                    <a:p>
                      <a:endParaRPr lang="zh-CN"/>
                    </a:p>
                  </a:txBody>
                  <a:tcPr/>
                </a:tc>
                <a:tc rowSpan="2">
                  <a:txBody>
                    <a:bodyPr/>
                    <a:lstStyle/>
                    <a:p>
                      <a:r>
                        <a:rPr lang="en-US" altLang="zh-CN" sz="1100" dirty="0"/>
                        <a:t>《21</a:t>
                      </a:r>
                      <a:r>
                        <a:rPr lang="zh-CN" altLang="en-US" sz="1100" dirty="0"/>
                        <a:t>天精通微信小程序开发</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4"/>
                  </a:ext>
                </a:extLst>
              </a:tr>
              <a:tr h="428551">
                <a:tc vMerge="1">
                  <a:txBody>
                    <a:bodyPr/>
                    <a:lstStyle/>
                    <a:p>
                      <a:endParaRPr lang="zh-CN"/>
                    </a:p>
                  </a:txBody>
                  <a:tcPr/>
                </a:tc>
                <a:tc vMerge="1">
                  <a:txBody>
                    <a:bodyPr/>
                    <a:lstStyle/>
                    <a:p>
                      <a:endParaRPr lang="zh-CN"/>
                    </a:p>
                  </a:txBody>
                  <a:tcPr/>
                </a:tc>
                <a:tc rowSpan="2">
                  <a:txBody>
                    <a:bodyPr/>
                    <a:lstStyle/>
                    <a:p>
                      <a:r>
                        <a:rPr lang="en-US" altLang="zh-CN" sz="1100" dirty="0"/>
                        <a:t>35.8</a:t>
                      </a:r>
                      <a:endParaRPr lang="zh-CN" altLang="en-US" sz="1100" dirty="0"/>
                    </a:p>
                  </a:txBody>
                  <a:tcPr/>
                </a:tc>
                <a:tc vMerge="1">
                  <a:txBody>
                    <a:bodyPr/>
                    <a:lstStyle/>
                    <a:p>
                      <a:endParaRPr lang="zh-CN"/>
                    </a:p>
                  </a:txBody>
                  <a:tcPr/>
                </a:tc>
                <a:extLst>
                  <a:ext uri="{0D108BD9-81ED-4DB2-BD59-A6C34878D82A}">
                    <a16:rowId xmlns:a16="http://schemas.microsoft.com/office/drawing/2014/main" val="10015"/>
                  </a:ext>
                </a:extLst>
              </a:tr>
              <a:tr h="85710">
                <a:tc vMerge="1">
                  <a:txBody>
                    <a:bodyPr/>
                    <a:lstStyle/>
                    <a:p>
                      <a:endParaRPr lang="zh-CN"/>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100" dirty="0"/>
                        <a:t>《</a:t>
                      </a:r>
                      <a:r>
                        <a:rPr lang="zh-CN" altLang="en-US" sz="1100" dirty="0"/>
                        <a:t>从零开始学微信小程序开发</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6"/>
                  </a:ext>
                </a:extLst>
              </a:tr>
              <a:tr h="428551">
                <a:tc vMerge="1">
                  <a:txBody>
                    <a:bodyPr/>
                    <a:lstStyle/>
                    <a:p>
                      <a:endParaRPr lang="zh-CN"/>
                    </a:p>
                  </a:txBody>
                  <a:tcPr/>
                </a:tc>
                <a:tc vMerge="1">
                  <a:txBody>
                    <a:bodyPr/>
                    <a:lstStyle/>
                    <a:p>
                      <a:endParaRPr lang="zh-CN"/>
                    </a:p>
                  </a:txBody>
                  <a:tcPr/>
                </a:tc>
                <a:tc>
                  <a:txBody>
                    <a:bodyPr/>
                    <a:lstStyle/>
                    <a:p>
                      <a:r>
                        <a:rPr lang="en-US" altLang="zh-CN" sz="1100" dirty="0"/>
                        <a:t>43.8</a:t>
                      </a:r>
                      <a:endParaRPr lang="zh-CN" altLang="en-US" sz="1100" dirty="0"/>
                    </a:p>
                  </a:txBody>
                  <a:tcPr/>
                </a:tc>
                <a:tc vMerge="1">
                  <a:txBody>
                    <a:bodyPr/>
                    <a:lstStyle/>
                    <a:p>
                      <a:endParaRPr lang="zh-CN"/>
                    </a:p>
                  </a:txBody>
                  <a:tcPr/>
                </a:tc>
                <a:extLst>
                  <a:ext uri="{0D108BD9-81ED-4DB2-BD59-A6C34878D82A}">
                    <a16:rowId xmlns:a16="http://schemas.microsoft.com/office/drawing/2014/main" val="10017"/>
                  </a:ext>
                </a:extLst>
              </a:tr>
              <a:tr h="440795">
                <a:tc gridSpan="2">
                  <a:txBody>
                    <a:bodyPr/>
                    <a:lstStyle/>
                    <a:p>
                      <a:r>
                        <a:rPr lang="zh-CN" altLang="en-US" dirty="0"/>
                        <a:t>总计</a:t>
                      </a:r>
                      <a:r>
                        <a:rPr lang="en-US" altLang="zh-CN" dirty="0"/>
                        <a:t>3</a:t>
                      </a:r>
                      <a:r>
                        <a:rPr lang="zh-CN" altLang="en-US" dirty="0"/>
                        <a:t>项</a:t>
                      </a:r>
                    </a:p>
                  </a:txBody>
                  <a:tcPr/>
                </a:tc>
                <a:tc hMerge="1">
                  <a:txBody>
                    <a:bodyPr/>
                    <a:lstStyle/>
                    <a:p>
                      <a:endParaRPr lang="zh-CN"/>
                    </a:p>
                  </a:txBody>
                  <a:tcPr/>
                </a:tc>
                <a:tc gridSpan="2">
                  <a:txBody>
                    <a:bodyPr/>
                    <a:lstStyle/>
                    <a:p>
                      <a:r>
                        <a:rPr lang="zh-CN" altLang="en-US" dirty="0"/>
                        <a:t>共</a:t>
                      </a:r>
                      <a:r>
                        <a:rPr lang="en-US" altLang="zh-CN" dirty="0"/>
                        <a:t>33977.1</a:t>
                      </a:r>
                      <a:r>
                        <a:rPr lang="zh-CN" altLang="en-US" dirty="0"/>
                        <a:t>元</a:t>
                      </a:r>
                    </a:p>
                  </a:txBody>
                  <a:tcPr/>
                </a:tc>
                <a:tc hMerge="1">
                  <a:txBody>
                    <a:bodyPr/>
                    <a:lstStyle/>
                    <a:p>
                      <a:endParaRPr lang="zh-CN"/>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2998238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C5BFF-1766-4116-B8E8-6B851CD49AAB}"/>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E223AC57-192B-46CA-9A71-2C4FDE10F484}"/>
              </a:ext>
            </a:extLst>
          </p:cNvPr>
          <p:cNvSpPr>
            <a:spLocks noGrp="1"/>
          </p:cNvSpPr>
          <p:nvPr>
            <p:ph type="subTitle" idx="1"/>
          </p:nvPr>
        </p:nvSpPr>
        <p:spPr/>
        <p:txBody>
          <a:bodyPr/>
          <a:lstStyle/>
          <a:p>
            <a:endParaRPr lang="zh-CN" altLang="en-US"/>
          </a:p>
        </p:txBody>
      </p:sp>
      <p:graphicFrame>
        <p:nvGraphicFramePr>
          <p:cNvPr id="4" name="表格 3">
            <a:extLst>
              <a:ext uri="{FF2B5EF4-FFF2-40B4-BE49-F238E27FC236}">
                <a16:creationId xmlns:a16="http://schemas.microsoft.com/office/drawing/2014/main" id="{38E311D4-4B79-478D-8500-FA909621CF55}"/>
              </a:ext>
            </a:extLst>
          </p:cNvPr>
          <p:cNvGraphicFramePr>
            <a:graphicFrameLocks noGrp="1"/>
          </p:cNvGraphicFramePr>
          <p:nvPr>
            <p:extLst>
              <p:ext uri="{D42A27DB-BD31-4B8C-83A1-F6EECF244321}">
                <p14:modId xmlns:p14="http://schemas.microsoft.com/office/powerpoint/2010/main" val="3733069211"/>
              </p:ext>
            </p:extLst>
          </p:nvPr>
        </p:nvGraphicFramePr>
        <p:xfrm>
          <a:off x="990633" y="0"/>
          <a:ext cx="7162733" cy="5168177"/>
        </p:xfrm>
        <a:graphic>
          <a:graphicData uri="http://schemas.openxmlformats.org/drawingml/2006/table">
            <a:tbl>
              <a:tblPr firstRow="1" bandRow="1">
                <a:tableStyleId>{5C22544A-7EE6-4342-B048-85BDC9FD1C3A}</a:tableStyleId>
              </a:tblPr>
              <a:tblGrid>
                <a:gridCol w="1650586">
                  <a:extLst>
                    <a:ext uri="{9D8B030D-6E8A-4147-A177-3AD203B41FA5}">
                      <a16:colId xmlns:a16="http://schemas.microsoft.com/office/drawing/2014/main" val="20000"/>
                    </a:ext>
                  </a:extLst>
                </a:gridCol>
                <a:gridCol w="181282">
                  <a:extLst>
                    <a:ext uri="{9D8B030D-6E8A-4147-A177-3AD203B41FA5}">
                      <a16:colId xmlns:a16="http://schemas.microsoft.com/office/drawing/2014/main" val="20001"/>
                    </a:ext>
                  </a:extLst>
                </a:gridCol>
                <a:gridCol w="181282">
                  <a:extLst>
                    <a:ext uri="{9D8B030D-6E8A-4147-A177-3AD203B41FA5}">
                      <a16:colId xmlns:a16="http://schemas.microsoft.com/office/drawing/2014/main" val="20002"/>
                    </a:ext>
                  </a:extLst>
                </a:gridCol>
                <a:gridCol w="181282">
                  <a:extLst>
                    <a:ext uri="{9D8B030D-6E8A-4147-A177-3AD203B41FA5}">
                      <a16:colId xmlns:a16="http://schemas.microsoft.com/office/drawing/2014/main" val="20003"/>
                    </a:ext>
                  </a:extLst>
                </a:gridCol>
                <a:gridCol w="1645070">
                  <a:extLst>
                    <a:ext uri="{9D8B030D-6E8A-4147-A177-3AD203B41FA5}">
                      <a16:colId xmlns:a16="http://schemas.microsoft.com/office/drawing/2014/main" val="20004"/>
                    </a:ext>
                  </a:extLst>
                </a:gridCol>
                <a:gridCol w="3323231">
                  <a:extLst>
                    <a:ext uri="{9D8B030D-6E8A-4147-A177-3AD203B41FA5}">
                      <a16:colId xmlns:a16="http://schemas.microsoft.com/office/drawing/2014/main" val="20005"/>
                    </a:ext>
                  </a:extLst>
                </a:gridCol>
              </a:tblGrid>
              <a:tr h="398821">
                <a:tc gridSpan="5">
                  <a:txBody>
                    <a:bodyPr/>
                    <a:lstStyle/>
                    <a:p>
                      <a:r>
                        <a:rPr lang="zh-CN" altLang="en-US" dirty="0"/>
                        <a:t>资源</a:t>
                      </a:r>
                    </a:p>
                  </a:txBody>
                  <a:tcPr>
                    <a:solidFill>
                      <a:schemeClr val="accent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altLang="en-US" dirty="0"/>
                        <a:t>金额（元）</a:t>
                      </a:r>
                    </a:p>
                  </a:txBody>
                  <a:tcPr>
                    <a:solidFill>
                      <a:schemeClr val="accent1">
                        <a:lumMod val="75000"/>
                      </a:schemeClr>
                    </a:solidFill>
                  </a:tcPr>
                </a:tc>
                <a:extLst>
                  <a:ext uri="{0D108BD9-81ED-4DB2-BD59-A6C34878D82A}">
                    <a16:rowId xmlns:a16="http://schemas.microsoft.com/office/drawing/2014/main" val="10000"/>
                  </a:ext>
                </a:extLst>
              </a:tr>
              <a:tr h="465291">
                <a:tc rowSpan="2">
                  <a:txBody>
                    <a:bodyPr/>
                    <a:lstStyle/>
                    <a:p>
                      <a:r>
                        <a:rPr lang="zh-CN" altLang="en-US" sz="1100" dirty="0"/>
                        <a:t>个人所需</a:t>
                      </a:r>
                      <a:r>
                        <a:rPr lang="en-US" altLang="zh-CN" sz="1100" dirty="0"/>
                        <a:t>pc</a:t>
                      </a:r>
                      <a:r>
                        <a:rPr lang="zh-CN" altLang="en-US" sz="1100" dirty="0"/>
                        <a:t>机</a:t>
                      </a:r>
                      <a:r>
                        <a:rPr lang="en-US" altLang="zh-CN" sz="1100" dirty="0"/>
                        <a:t>4</a:t>
                      </a:r>
                      <a:r>
                        <a:rPr lang="zh-CN" altLang="en-US" sz="1100" dirty="0"/>
                        <a:t>台</a:t>
                      </a:r>
                    </a:p>
                  </a:txBody>
                  <a:tcPr/>
                </a:tc>
                <a:tc gridSpan="4">
                  <a:txBody>
                    <a:bodyPr/>
                    <a:lstStyle/>
                    <a:p>
                      <a:r>
                        <a:rPr lang="en-US" altLang="zh-CN" sz="1100" dirty="0"/>
                        <a:t>3</a:t>
                      </a:r>
                      <a:r>
                        <a:rPr lang="zh-CN" altLang="en-US" sz="1100" dirty="0"/>
                        <a:t>台笔记本，支持系统：</a:t>
                      </a:r>
                      <a:r>
                        <a:rPr lang="en-US" altLang="zh-CN" sz="1100" dirty="0"/>
                        <a:t>windows</a:t>
                      </a:r>
                      <a:r>
                        <a:rPr lang="zh-CN" altLang="en-US" sz="1100" dirty="0"/>
                        <a:t>、</a:t>
                      </a:r>
                      <a:r>
                        <a:rPr lang="en-US" altLang="zh-CN" sz="1100" dirty="0" err="1"/>
                        <a:t>linux</a:t>
                      </a:r>
                      <a:endParaRPr lang="zh-CN" altLang="en-US" sz="1100"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altLang="zh-CN" sz="1100" dirty="0"/>
                        <a:t>0</a:t>
                      </a:r>
                      <a:endParaRPr lang="zh-CN" altLang="en-US" sz="1100" dirty="0"/>
                    </a:p>
                  </a:txBody>
                  <a:tcPr/>
                </a:tc>
                <a:extLst>
                  <a:ext uri="{0D108BD9-81ED-4DB2-BD59-A6C34878D82A}">
                    <a16:rowId xmlns:a16="http://schemas.microsoft.com/office/drawing/2014/main" val="10001"/>
                  </a:ext>
                </a:extLst>
              </a:tr>
              <a:tr h="402080">
                <a:tc vMerge="1">
                  <a:txBody>
                    <a:bodyPr/>
                    <a:lstStyle/>
                    <a:p>
                      <a:endParaRPr lang="zh-CN"/>
                    </a:p>
                  </a:txBody>
                  <a:tcPr/>
                </a:tc>
                <a:tc gridSpan="4">
                  <a:txBody>
                    <a:bodyPr/>
                    <a:lstStyle/>
                    <a:p>
                      <a:r>
                        <a:rPr lang="en-US" altLang="zh-CN" sz="1100" dirty="0"/>
                        <a:t>1</a:t>
                      </a:r>
                      <a:r>
                        <a:rPr lang="zh-CN" altLang="en-US" sz="1100" dirty="0"/>
                        <a:t>台</a:t>
                      </a:r>
                      <a:r>
                        <a:rPr lang="en-US" altLang="zh-CN" sz="1100" dirty="0"/>
                        <a:t>mac</a:t>
                      </a:r>
                      <a:r>
                        <a:rPr lang="zh-CN" altLang="en-US" sz="1100" dirty="0"/>
                        <a:t>，支持系统：</a:t>
                      </a:r>
                      <a:r>
                        <a:rPr lang="en-US" altLang="zh-CN" sz="1100" dirty="0" err="1"/>
                        <a:t>ios</a:t>
                      </a:r>
                      <a:endParaRPr lang="zh-CN" altLang="en-US" sz="1100"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465291">
                <a:tc rowSpan="2" gridSpan="3">
                  <a:txBody>
                    <a:bodyPr/>
                    <a:lstStyle/>
                    <a:p>
                      <a:r>
                        <a:rPr lang="zh-CN" altLang="en-US" sz="1100" dirty="0"/>
                        <a:t>项目所需测试用手机</a:t>
                      </a:r>
                      <a:r>
                        <a:rPr lang="en-US" altLang="zh-CN" sz="1100" dirty="0"/>
                        <a:t>3</a:t>
                      </a:r>
                      <a:r>
                        <a:rPr lang="zh-CN" altLang="en-US" sz="1100" dirty="0"/>
                        <a:t>台</a:t>
                      </a:r>
                    </a:p>
                  </a:txBody>
                  <a:tcPr/>
                </a:tc>
                <a:tc rowSpan="2" hMerge="1">
                  <a:txBody>
                    <a:bodyPr/>
                    <a:lstStyle/>
                    <a:p>
                      <a:endParaRPr lang="zh-CN"/>
                    </a:p>
                  </a:txBody>
                  <a:tcPr/>
                </a:tc>
                <a:tc rowSpan="2" hMerge="1">
                  <a:txBody>
                    <a:bodyPr/>
                    <a:lstStyle/>
                    <a:p>
                      <a:endParaRPr lang="zh-CN"/>
                    </a:p>
                  </a:txBody>
                  <a:tcPr/>
                </a:tc>
                <a:tc gridSpan="2">
                  <a:txBody>
                    <a:bodyPr/>
                    <a:lstStyle/>
                    <a:p>
                      <a:r>
                        <a:rPr lang="en-US" altLang="zh-CN" sz="1100" dirty="0"/>
                        <a:t>2</a:t>
                      </a:r>
                      <a:r>
                        <a:rPr lang="zh-CN" altLang="en-US" sz="1100" dirty="0"/>
                        <a:t>部手机，支持系统：</a:t>
                      </a:r>
                      <a:r>
                        <a:rPr lang="en-US" altLang="zh-CN" sz="1100" dirty="0"/>
                        <a:t>Android</a:t>
                      </a:r>
                      <a:endParaRPr lang="zh-CN" altLang="en-US" sz="1100" dirty="0"/>
                    </a:p>
                  </a:txBody>
                  <a:tcPr/>
                </a:tc>
                <a:tc hMerge="1">
                  <a:txBody>
                    <a:bodyPr/>
                    <a:lstStyle/>
                    <a:p>
                      <a:endParaRPr lang="zh-CN"/>
                    </a:p>
                  </a:txBody>
                  <a:tcPr/>
                </a:tc>
                <a:tc rowSpan="2">
                  <a:txBody>
                    <a:bodyPr/>
                    <a:lstStyle/>
                    <a:p>
                      <a:r>
                        <a:rPr lang="en-US" altLang="zh-CN" sz="1100" dirty="0"/>
                        <a:t>0</a:t>
                      </a:r>
                      <a:endParaRPr lang="zh-CN" altLang="en-US" sz="1100" dirty="0"/>
                    </a:p>
                  </a:txBody>
                  <a:tcPr/>
                </a:tc>
                <a:extLst>
                  <a:ext uri="{0D108BD9-81ED-4DB2-BD59-A6C34878D82A}">
                    <a16:rowId xmlns:a16="http://schemas.microsoft.com/office/drawing/2014/main" val="10003"/>
                  </a:ext>
                </a:extLst>
              </a:tr>
              <a:tr h="465291">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altLang="en-US" sz="1100" dirty="0"/>
                        <a:t>一部苹果手机，支持系统：</a:t>
                      </a:r>
                      <a:r>
                        <a:rPr lang="en-US" altLang="zh-CN" sz="1100" dirty="0" err="1"/>
                        <a:t>ios</a:t>
                      </a:r>
                      <a:endParaRPr lang="zh-CN" altLang="en-US" sz="1100" dirty="0"/>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717999">
                <a:tc gridSpan="2">
                  <a:txBody>
                    <a:bodyPr/>
                    <a:lstStyle/>
                    <a:p>
                      <a:r>
                        <a:rPr lang="zh-CN" altLang="en-US" sz="1100" dirty="0"/>
                        <a:t>项目所需服务器租用</a:t>
                      </a:r>
                    </a:p>
                  </a:txBody>
                  <a:tcPr/>
                </a:tc>
                <a:tc hMerge="1">
                  <a:txBody>
                    <a:bodyPr/>
                    <a:lstStyle/>
                    <a:p>
                      <a:endParaRPr lang="zh-CN"/>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t>使用的服务器：腾讯云学生服务器</a:t>
                      </a:r>
                      <a:r>
                        <a:rPr lang="en-US" altLang="zh-CN" sz="1100" dirty="0"/>
                        <a:t>(1</a:t>
                      </a:r>
                      <a:r>
                        <a:rPr lang="zh-CN" altLang="en-US" sz="1100" dirty="0"/>
                        <a:t>核</a:t>
                      </a:r>
                      <a:r>
                        <a:rPr lang="en-US" altLang="zh-CN" sz="1100" dirty="0"/>
                        <a:t>2g1m</a:t>
                      </a:r>
                      <a:r>
                        <a:rPr lang="zh-CN" altLang="en-US" sz="1100" dirty="0"/>
                        <a:t>带宽</a:t>
                      </a:r>
                      <a:r>
                        <a:rPr lang="en-US" altLang="zh-CN" sz="1100" dirty="0"/>
                        <a:t>)</a:t>
                      </a:r>
                      <a:r>
                        <a:rPr lang="zh-CN" altLang="en-US" sz="1100" dirty="0"/>
                        <a:t>，时长</a:t>
                      </a:r>
                      <a:r>
                        <a:rPr lang="en-US" altLang="zh-CN" sz="1100" dirty="0"/>
                        <a:t>3</a:t>
                      </a:r>
                      <a:r>
                        <a:rPr lang="zh-CN" altLang="en-US" sz="1100" dirty="0"/>
                        <a:t>个月，服务器域名</a:t>
                      </a:r>
                    </a:p>
                    <a:p>
                      <a:endParaRPr lang="zh-CN" altLang="en-US" sz="1100" dirty="0"/>
                    </a:p>
                  </a:txBody>
                  <a:tcPr/>
                </a:tc>
                <a:tc hMerge="1">
                  <a:txBody>
                    <a:bodyPr/>
                    <a:lstStyle/>
                    <a:p>
                      <a:endParaRPr lang="zh-CN"/>
                    </a:p>
                  </a:txBody>
                  <a:tcPr/>
                </a:tc>
                <a:tc hMerge="1">
                  <a:txBody>
                    <a:bodyPr/>
                    <a:lstStyle/>
                    <a:p>
                      <a:endParaRPr lang="zh-CN"/>
                    </a:p>
                  </a:txBody>
                  <a:tcPr/>
                </a:tc>
                <a:tc>
                  <a:txBody>
                    <a:bodyPr/>
                    <a:lstStyle/>
                    <a:p>
                      <a:r>
                        <a:rPr lang="en-US" altLang="zh-CN" sz="1100" dirty="0"/>
                        <a:t>30+8</a:t>
                      </a:r>
                      <a:endParaRPr lang="zh-CN" altLang="en-US" sz="1100" dirty="0"/>
                    </a:p>
                  </a:txBody>
                  <a:tcPr/>
                </a:tc>
                <a:extLst>
                  <a:ext uri="{0D108BD9-81ED-4DB2-BD59-A6C34878D82A}">
                    <a16:rowId xmlns:a16="http://schemas.microsoft.com/office/drawing/2014/main" val="10005"/>
                  </a:ext>
                </a:extLst>
              </a:tr>
              <a:tr h="265994">
                <a:tc rowSpan="6" gridSpan="4">
                  <a:txBody>
                    <a:bodyPr/>
                    <a:lstStyle/>
                    <a:p>
                      <a:r>
                        <a:rPr lang="zh-CN" altLang="en-US" sz="1100" dirty="0"/>
                        <a:t>项目用到的软件</a:t>
                      </a:r>
                    </a:p>
                  </a:txBody>
                  <a:tcPr/>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altLang="zh-CN" sz="1000" dirty="0"/>
                        <a:t>GitHub Desktop</a:t>
                      </a:r>
                      <a:endParaRPr lang="zh-CN" altLang="en-US" sz="1000" dirty="0"/>
                    </a:p>
                  </a:txBody>
                  <a:tcPr/>
                </a:tc>
                <a:tc rowSpan="6">
                  <a:txBody>
                    <a:bodyPr/>
                    <a:lstStyle/>
                    <a:p>
                      <a:r>
                        <a:rPr lang="zh-CN" altLang="en-US" sz="1100" dirty="0"/>
                        <a:t>总计</a:t>
                      </a:r>
                      <a:r>
                        <a:rPr lang="en-US" altLang="zh-CN" sz="1100" dirty="0"/>
                        <a:t>0</a:t>
                      </a:r>
                      <a:r>
                        <a:rPr lang="zh-CN" altLang="en-US" sz="1100" dirty="0"/>
                        <a:t>元</a:t>
                      </a:r>
                    </a:p>
                  </a:txBody>
                  <a:tcPr/>
                </a:tc>
                <a:extLst>
                  <a:ext uri="{0D108BD9-81ED-4DB2-BD59-A6C34878D82A}">
                    <a16:rowId xmlns:a16="http://schemas.microsoft.com/office/drawing/2014/main" val="10006"/>
                  </a:ext>
                </a:extLst>
              </a:tr>
              <a:tr h="37336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altLang="en-US" sz="1000" dirty="0"/>
                        <a:t>微信</a:t>
                      </a:r>
                      <a:r>
                        <a:rPr lang="en-US" altLang="zh-CN" sz="1000" dirty="0"/>
                        <a:t>web</a:t>
                      </a:r>
                      <a:r>
                        <a:rPr lang="zh-CN" altLang="en-US" sz="1000" dirty="0"/>
                        <a:t>开发者工具</a:t>
                      </a:r>
                    </a:p>
                  </a:txBody>
                  <a:tcPr/>
                </a:tc>
                <a:tc vMerge="1">
                  <a:txBody>
                    <a:bodyPr/>
                    <a:lstStyle/>
                    <a:p>
                      <a:endParaRPr lang="zh-CN"/>
                    </a:p>
                  </a:txBody>
                  <a:tcPr/>
                </a:tc>
                <a:extLst>
                  <a:ext uri="{0D108BD9-81ED-4DB2-BD59-A6C34878D82A}">
                    <a16:rowId xmlns:a16="http://schemas.microsoft.com/office/drawing/2014/main" val="10007"/>
                  </a:ext>
                </a:extLst>
              </a:tr>
              <a:tr h="26599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err="1"/>
                        <a:t>Axure</a:t>
                      </a:r>
                      <a:r>
                        <a:rPr lang="en-US" altLang="zh-CN" sz="1000" dirty="0"/>
                        <a:t> RP 8</a:t>
                      </a:r>
                      <a:endParaRPr lang="zh-CN" altLang="en-US" sz="1000" dirty="0"/>
                    </a:p>
                  </a:txBody>
                  <a:tcPr/>
                </a:tc>
                <a:tc vMerge="1">
                  <a:txBody>
                    <a:bodyPr/>
                    <a:lstStyle/>
                    <a:p>
                      <a:endParaRPr lang="zh-CN"/>
                    </a:p>
                  </a:txBody>
                  <a:tcPr/>
                </a:tc>
                <a:extLst>
                  <a:ext uri="{0D108BD9-81ED-4DB2-BD59-A6C34878D82A}">
                    <a16:rowId xmlns:a16="http://schemas.microsoft.com/office/drawing/2014/main" val="10008"/>
                  </a:ext>
                </a:extLst>
              </a:tr>
              <a:tr h="37336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a:t>Visual Studio Code</a:t>
                      </a:r>
                      <a:endParaRPr lang="zh-CN" altLang="en-US" sz="1000" dirty="0"/>
                    </a:p>
                  </a:txBody>
                  <a:tcPr/>
                </a:tc>
                <a:tc vMerge="1">
                  <a:txBody>
                    <a:bodyPr/>
                    <a:lstStyle/>
                    <a:p>
                      <a:endParaRPr lang="zh-CN"/>
                    </a:p>
                  </a:txBody>
                  <a:tcPr/>
                </a:tc>
                <a:extLst>
                  <a:ext uri="{0D108BD9-81ED-4DB2-BD59-A6C34878D82A}">
                    <a16:rowId xmlns:a16="http://schemas.microsoft.com/office/drawing/2014/main" val="10009"/>
                  </a:ext>
                </a:extLst>
              </a:tr>
              <a:tr h="26599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err="1"/>
                        <a:t>XMind</a:t>
                      </a:r>
                      <a:r>
                        <a:rPr lang="en-US" altLang="zh-CN" sz="1000" dirty="0"/>
                        <a:t> 8 Update 7</a:t>
                      </a:r>
                      <a:endParaRPr lang="zh-CN" altLang="en-US" sz="1000" dirty="0"/>
                    </a:p>
                  </a:txBody>
                  <a:tcPr/>
                </a:tc>
                <a:tc vMerge="1">
                  <a:txBody>
                    <a:bodyPr/>
                    <a:lstStyle/>
                    <a:p>
                      <a:endParaRPr lang="zh-CN"/>
                    </a:p>
                  </a:txBody>
                  <a:tcPr/>
                </a:tc>
                <a:extLst>
                  <a:ext uri="{0D108BD9-81ED-4DB2-BD59-A6C34878D82A}">
                    <a16:rowId xmlns:a16="http://schemas.microsoft.com/office/drawing/2014/main" val="10010"/>
                  </a:ext>
                </a:extLst>
              </a:tr>
              <a:tr h="26588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a:t>…..</a:t>
                      </a:r>
                      <a:endParaRPr lang="zh-CN" altLang="en-US" sz="1000" dirty="0"/>
                    </a:p>
                  </a:txBody>
                  <a:tcPr/>
                </a:tc>
                <a:tc vMerge="1">
                  <a:txBody>
                    <a:bodyPr/>
                    <a:lstStyle/>
                    <a:p>
                      <a:endParaRPr lang="zh-CN"/>
                    </a:p>
                  </a:txBody>
                  <a:tcPr/>
                </a:tc>
                <a:extLst>
                  <a:ext uri="{0D108BD9-81ED-4DB2-BD59-A6C34878D82A}">
                    <a16:rowId xmlns:a16="http://schemas.microsoft.com/office/drawing/2014/main" val="10011"/>
                  </a:ext>
                </a:extLst>
              </a:tr>
              <a:tr h="398821">
                <a:tc gridSpan="5">
                  <a:txBody>
                    <a:bodyPr/>
                    <a:lstStyle/>
                    <a:p>
                      <a:r>
                        <a:rPr lang="zh-CN" altLang="en-US" dirty="0"/>
                        <a:t>总计</a:t>
                      </a:r>
                      <a:r>
                        <a:rPr lang="en-US" altLang="zh-CN" dirty="0"/>
                        <a:t>4</a:t>
                      </a:r>
                      <a:r>
                        <a:rPr lang="zh-CN" altLang="en-US" dirty="0"/>
                        <a:t>项</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altLang="en-US" dirty="0"/>
                        <a:t>共</a:t>
                      </a:r>
                      <a:r>
                        <a:rPr lang="en-US" altLang="zh-CN" dirty="0"/>
                        <a:t>38</a:t>
                      </a:r>
                      <a:r>
                        <a:rPr lang="zh-CN" altLang="en-US" dirty="0"/>
                        <a:t>元</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067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80021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引言</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标识</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背景</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文档概述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28856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PA_椭圆 6"/>
          <p:cNvSpPr>
            <a:spLocks noChangeArrowheads="1"/>
          </p:cNvSpPr>
          <p:nvPr>
            <p:custDataLst>
              <p:tags r:id="rId1"/>
            </p:custDataLst>
          </p:nvPr>
        </p:nvSpPr>
        <p:spPr bwMode="auto">
          <a:xfrm>
            <a:off x="539552" y="1205187"/>
            <a:ext cx="466725" cy="46845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Light" panose="020B0502040204020203" pitchFamily="34" charset="-122"/>
              <a:ea typeface="微软雅黑 Light" panose="020B0502040204020203" pitchFamily="34" charset="-122"/>
            </a:endParaRPr>
          </a:p>
        </p:txBody>
      </p:sp>
      <p:sp>
        <p:nvSpPr>
          <p:cNvPr id="20490" name="PA_椭圆 10"/>
          <p:cNvSpPr>
            <a:spLocks noChangeArrowheads="1"/>
          </p:cNvSpPr>
          <p:nvPr>
            <p:custDataLst>
              <p:tags r:id="rId2"/>
            </p:custDataLst>
          </p:nvPr>
        </p:nvSpPr>
        <p:spPr bwMode="auto">
          <a:xfrm>
            <a:off x="563581" y="2582374"/>
            <a:ext cx="466725" cy="46845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Light" panose="020B0502040204020203" pitchFamily="34" charset="-122"/>
              <a:ea typeface="微软雅黑 Light" panose="020B0502040204020203" pitchFamily="34" charset="-122"/>
            </a:endParaRPr>
          </a:p>
        </p:txBody>
      </p:sp>
      <p:sp>
        <p:nvSpPr>
          <p:cNvPr id="20500" name="PA_任意多边形 20"/>
          <p:cNvSpPr>
            <a:spLocks noEditPoints="1"/>
          </p:cNvSpPr>
          <p:nvPr>
            <p:custDataLst>
              <p:tags r:id="rId3"/>
            </p:custDataLst>
          </p:nvPr>
        </p:nvSpPr>
        <p:spPr bwMode="auto">
          <a:xfrm>
            <a:off x="703065" y="1360810"/>
            <a:ext cx="168275" cy="187383"/>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502" name="PA_任意多边形 22"/>
          <p:cNvSpPr>
            <a:spLocks noEditPoints="1"/>
          </p:cNvSpPr>
          <p:nvPr>
            <p:custDataLst>
              <p:tags r:id="rId4"/>
            </p:custDataLst>
          </p:nvPr>
        </p:nvSpPr>
        <p:spPr bwMode="auto">
          <a:xfrm>
            <a:off x="681055" y="2715766"/>
            <a:ext cx="230188" cy="236610"/>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506" name="PA_淘宝店chenying0907 26"/>
          <p:cNvSpPr>
            <a:spLocks noChangeArrowheads="1"/>
          </p:cNvSpPr>
          <p:nvPr>
            <p:custDataLst>
              <p:tags r:id="rId5"/>
            </p:custDataLst>
          </p:nvPr>
        </p:nvSpPr>
        <p:spPr bwMode="auto">
          <a:xfrm>
            <a:off x="1259632" y="1203598"/>
            <a:ext cx="6840760" cy="119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法律可行性</a:t>
            </a:r>
            <a:endPar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该约球微信小程序为本组开发，目前没有见到以地图为主界面的约球程序，同时该约球程序主体并不包含任何敏感信息和禁止条例，因此本组研发的微信小程序不存在任何侵犯，违法和责任问题。本组研发人员的开发软件均为正版授权软件，故不存在个人的侵权，违法与责任问题。</a:t>
            </a:r>
          </a:p>
        </p:txBody>
      </p:sp>
      <p:sp>
        <p:nvSpPr>
          <p:cNvPr id="20510" name="PA_淘宝店chenying0907 30"/>
          <p:cNvSpPr>
            <a:spLocks noChangeArrowheads="1"/>
          </p:cNvSpPr>
          <p:nvPr>
            <p:custDataLst>
              <p:tags r:id="rId6"/>
            </p:custDataLst>
          </p:nvPr>
        </p:nvSpPr>
        <p:spPr bwMode="auto">
          <a:xfrm>
            <a:off x="1283860" y="2580785"/>
            <a:ext cx="7392596" cy="209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用户使用可行性</a:t>
            </a:r>
            <a:endParaRPr lang="en-US" altLang="zh-CN"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我们的小程序会涉及到不同职业的广大篮球爱好者，而凭借我们简洁明了切充满创意的地图</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ui</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界面设计、人性化的交互性设计以及使用内嵌在微信内部的小程序作为主体，保证了小程序在操作上的易懂还有获取途径上的方便，相信大部分的用户都能在短时间内下载使用。</a:t>
            </a: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对于服务器的管理人员，由于我们使用的软件设计，仅仅只需要管理人员进行用户数据库的增删改查，只需要管理人员接触过并熟悉数据库的相关操作即可，不需要人员进行专门培训。</a:t>
            </a: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本项目的产品界面简洁明了，操作方便快捷，对于广大篮球爱好者来说，接触途径仅需要打开微信小程序，且功能齐全，可以满足用户的大部分需求，所以可以使用此产品</a:t>
            </a:r>
          </a:p>
          <a:p>
            <a:pPr>
              <a:lnSpc>
                <a:spcPct val="120000"/>
              </a:lnSpc>
            </a:pP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8" name="PA_淘宝店chenying0907 47"/>
          <p:cNvGrpSpPr/>
          <p:nvPr>
            <p:custDataLst>
              <p:tags r:id="rId7"/>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8"/>
            </p:custDataLst>
          </p:nvPr>
        </p:nvSpPr>
        <p:spPr bwMode="auto">
          <a:xfrm>
            <a:off x="535359" y="184337"/>
            <a:ext cx="259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法律</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用户使用可行性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3" name="PA_文本框 5"/>
          <p:cNvSpPr txBox="1">
            <a:spLocks noChangeArrowheads="1"/>
          </p:cNvSpPr>
          <p:nvPr>
            <p:custDataLst>
              <p:tags r:id="rId9"/>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59316993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0486"/>
                                        </p:tgtEl>
                                        <p:attrNameLst>
                                          <p:attrName>style.visibility</p:attrName>
                                        </p:attrNameLst>
                                      </p:cBhvr>
                                      <p:to>
                                        <p:strVal val="visible"/>
                                      </p:to>
                                    </p:set>
                                    <p:animEffect transition="in" filter="fade">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90"/>
                                        </p:tgtEl>
                                        <p:attrNameLst>
                                          <p:attrName>style.visibility</p:attrName>
                                        </p:attrNameLst>
                                      </p:cBhvr>
                                      <p:to>
                                        <p:strVal val="visible"/>
                                      </p:to>
                                    </p:set>
                                    <p:animEffect transition="in" filter="fade">
                                      <p:cBhvr>
                                        <p:cTn id="12" dur="500"/>
                                        <p:tgtEl>
                                          <p:spTgt spid="204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0"/>
                                        </p:tgtEl>
                                        <p:attrNameLst>
                                          <p:attrName>style.visibility</p:attrName>
                                        </p:attrNameLst>
                                      </p:cBhvr>
                                      <p:to>
                                        <p:strVal val="visible"/>
                                      </p:to>
                                    </p:set>
                                    <p:animEffect transition="in" filter="fade">
                                      <p:cBhvr>
                                        <p:cTn id="17" dur="500"/>
                                        <p:tgtEl>
                                          <p:spTgt spid="20500"/>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0502"/>
                                        </p:tgtEl>
                                        <p:attrNameLst>
                                          <p:attrName>style.visibility</p:attrName>
                                        </p:attrNameLst>
                                      </p:cBhvr>
                                      <p:to>
                                        <p:strVal val="visible"/>
                                      </p:to>
                                    </p:set>
                                    <p:animEffect transition="in" filter="fade">
                                      <p:cBhvr>
                                        <p:cTn id="20" dur="500"/>
                                        <p:tgtEl>
                                          <p:spTgt spid="205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506"/>
                                        </p:tgtEl>
                                        <p:attrNameLst>
                                          <p:attrName>style.visibility</p:attrName>
                                        </p:attrNameLst>
                                      </p:cBhvr>
                                      <p:to>
                                        <p:strVal val="visible"/>
                                      </p:to>
                                    </p:set>
                                    <p:animEffect transition="in" filter="fade">
                                      <p:cBhvr>
                                        <p:cTn id="25" dur="500"/>
                                        <p:tgtEl>
                                          <p:spTgt spid="20506"/>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510"/>
                                        </p:tgtEl>
                                        <p:attrNameLst>
                                          <p:attrName>style.visibility</p:attrName>
                                        </p:attrNameLst>
                                      </p:cBhvr>
                                      <p:to>
                                        <p:strVal val="visible"/>
                                      </p:to>
                                    </p:set>
                                    <p:animEffect transition="in" filter="fade">
                                      <p:cBhvr>
                                        <p:cTn id="28" dur="500"/>
                                        <p:tgtEl>
                                          <p:spTgt spid="205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autoUpdateAnimBg="0"/>
      <p:bldP spid="20490" grpId="0" animBg="1"/>
      <p:bldP spid="20500" grpId="0" animBg="1"/>
      <p:bldP spid="20502" grpId="0" animBg="1" autoUpdateAnimBg="0"/>
      <p:bldP spid="20506" grpId="0"/>
      <p:bldP spid="20510" grpId="0"/>
      <p:bldP spid="52" grpId="0" animBg="1" autoUpdateAnimBg="0"/>
      <p:bldP spid="53"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809837"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后序</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549638"/>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461280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2954655"/>
          </a:xfrm>
          <a:prstGeom prst="rect">
            <a:avLst/>
          </a:prstGeom>
          <a:noFill/>
        </p:spPr>
        <p:txBody>
          <a:bodyPr wrap="square" rtlCol="0">
            <a:spAutoFit/>
          </a:bodyPr>
          <a:lstStyle/>
          <a:p>
            <a:r>
              <a:rPr lang="zh-CN" altLang="zh-CN" sz="2400" dirty="0"/>
              <a:t>张海藩，牟永敏</a:t>
            </a:r>
            <a:r>
              <a:rPr lang="en-US" altLang="zh-CN" sz="2400" dirty="0"/>
              <a:t>. </a:t>
            </a:r>
            <a:r>
              <a:rPr lang="zh-CN" altLang="zh-CN" sz="2400" dirty="0"/>
              <a:t>《软件工程导论（第</a:t>
            </a:r>
            <a:r>
              <a:rPr lang="en-US" altLang="zh-CN" sz="2400" dirty="0"/>
              <a:t>6</a:t>
            </a:r>
            <a:r>
              <a:rPr lang="zh-CN" altLang="zh-CN" sz="2400" dirty="0"/>
              <a:t>版）》</a:t>
            </a:r>
            <a:r>
              <a:rPr lang="en-US" altLang="zh-CN" sz="2400" dirty="0"/>
              <a:t>. </a:t>
            </a:r>
            <a:r>
              <a:rPr lang="zh-CN" altLang="zh-CN" sz="2400" dirty="0"/>
              <a:t>北京</a:t>
            </a:r>
            <a:r>
              <a:rPr lang="en-US" altLang="zh-CN" sz="2400" dirty="0"/>
              <a:t>:</a:t>
            </a:r>
            <a:r>
              <a:rPr lang="zh-CN" altLang="zh-CN" sz="2400" dirty="0"/>
              <a:t>清华大学出版社，</a:t>
            </a:r>
            <a:r>
              <a:rPr lang="en-US" altLang="zh-CN" sz="2400" dirty="0"/>
              <a:t>2013</a:t>
            </a:r>
            <a:endParaRPr lang="zh-CN" altLang="zh-CN" sz="2400" dirty="0"/>
          </a:p>
          <a:p>
            <a:r>
              <a:rPr lang="zh-CN" altLang="zh-CN" sz="2400" dirty="0"/>
              <a:t>王延平 《</a:t>
            </a:r>
            <a:r>
              <a:rPr lang="en-US" altLang="zh-CN" sz="2400" dirty="0"/>
              <a:t>21</a:t>
            </a:r>
            <a:r>
              <a:rPr lang="zh-CN" altLang="zh-CN" sz="2400" dirty="0"/>
              <a:t>天精通微信小程序开发》 </a:t>
            </a:r>
            <a:r>
              <a:rPr lang="en-US" altLang="zh-CN" sz="2400" dirty="0"/>
              <a:t> </a:t>
            </a:r>
            <a:r>
              <a:rPr lang="zh-CN" altLang="zh-CN" sz="2400" dirty="0"/>
              <a:t>北京</a:t>
            </a:r>
            <a:r>
              <a:rPr lang="en-US" altLang="zh-CN" sz="2400" dirty="0"/>
              <a:t>:</a:t>
            </a:r>
            <a:r>
              <a:rPr lang="zh-CN" altLang="zh-CN" sz="2400" dirty="0"/>
              <a:t>电子工业出版社</a:t>
            </a:r>
            <a:r>
              <a:rPr lang="en-US" altLang="zh-CN" sz="2400" dirty="0"/>
              <a:t> 2017.2</a:t>
            </a:r>
            <a:endParaRPr lang="zh-CN" altLang="zh-CN" sz="2400" dirty="0"/>
          </a:p>
          <a:p>
            <a:r>
              <a:rPr lang="en-US" altLang="zh-CN" sz="2400" dirty="0"/>
              <a:t> Kyle Simpson </a:t>
            </a:r>
            <a:r>
              <a:rPr lang="zh-CN" altLang="zh-CN" sz="2400" dirty="0"/>
              <a:t>《你不知道的</a:t>
            </a:r>
            <a:r>
              <a:rPr lang="en-US" altLang="zh-CN" sz="2400" dirty="0"/>
              <a:t>JavaScript</a:t>
            </a:r>
            <a:r>
              <a:rPr lang="zh-CN" altLang="zh-CN" sz="2400" dirty="0"/>
              <a:t>》北京</a:t>
            </a:r>
            <a:r>
              <a:rPr lang="en-US" altLang="zh-CN" sz="2400" dirty="0"/>
              <a:t>:</a:t>
            </a:r>
            <a:r>
              <a:rPr lang="zh-CN" altLang="zh-CN" sz="2400" dirty="0"/>
              <a:t>人民邮电出版社 </a:t>
            </a:r>
            <a:r>
              <a:rPr lang="en-US" altLang="zh-CN" sz="2400" dirty="0"/>
              <a:t>2015.4</a:t>
            </a:r>
            <a:endParaRPr lang="zh-CN" altLang="zh-CN" sz="2400" dirty="0"/>
          </a:p>
          <a:p>
            <a:r>
              <a:rPr lang="en-US" altLang="zh-CN" sz="2400" dirty="0"/>
              <a:t>GB T-8567-2006</a:t>
            </a:r>
            <a:r>
              <a:rPr lang="zh-CN" altLang="zh-CN" sz="2400" dirty="0"/>
              <a:t>计算机软件文档编制规范</a:t>
            </a:r>
          </a:p>
          <a:p>
            <a:endParaRPr lang="zh-CN" altLang="en-US" dirty="0"/>
          </a:p>
        </p:txBody>
      </p:sp>
    </p:spTree>
    <p:extLst>
      <p:ext uri="{BB962C8B-B14F-4D97-AF65-F5344CB8AC3E}">
        <p14:creationId xmlns:p14="http://schemas.microsoft.com/office/powerpoint/2010/main" val="29641480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696770"/>
            <a:ext cx="8784976" cy="4223764"/>
          </a:xfrm>
          <a:prstGeom prst="rect">
            <a:avLst/>
          </a:prstGeom>
        </p:spPr>
      </p:pic>
    </p:spTree>
    <p:extLst>
      <p:ext uri="{BB962C8B-B14F-4D97-AF65-F5344CB8AC3E}">
        <p14:creationId xmlns:p14="http://schemas.microsoft.com/office/powerpoint/2010/main" val="15387742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a:spLocks/>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5" name="淘宝店chenying0907 37"/>
            <p:cNvSpPr>
              <a:spLocks/>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淘宝店chenying0907 38"/>
            <p:cNvSpPr>
              <a:spLocks/>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淘宝店chenying0907 39"/>
            <p:cNvSpPr>
              <a:spLocks/>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淘宝店chenying0907 40"/>
            <p:cNvSpPr>
              <a:spLocks/>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淘宝店chenying0907 41"/>
            <p:cNvSpPr>
              <a:spLocks/>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5711857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031" grpId="0" animBg="1" autoUpdateAnimBg="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a:ex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标题：《可行性分析（研究）报告》</a:t>
            </a:r>
          </a:p>
          <a:p>
            <a:r>
              <a:rPr lang="zh-CN" altLang="zh-CN" dirty="0"/>
              <a:t>简称：</a:t>
            </a:r>
            <a:r>
              <a:rPr lang="en-US" altLang="zh-CN" dirty="0"/>
              <a:t>FAR</a:t>
            </a:r>
            <a:endParaRPr lang="zh-CN" altLang="zh-CN" dirty="0"/>
          </a:p>
          <a:p>
            <a:r>
              <a:rPr lang="zh-CN" altLang="zh-CN" dirty="0"/>
              <a:t>版本号：</a:t>
            </a:r>
            <a:r>
              <a:rPr lang="en-US" altLang="zh-CN" dirty="0"/>
              <a:t>1.1</a:t>
            </a:r>
            <a:endParaRPr lang="zh-CN" altLang="zh-CN" dirty="0"/>
          </a:p>
          <a:p>
            <a:pPr algn="ctr">
              <a:lnSpc>
                <a:spcPct val="120000"/>
              </a:lnSpc>
            </a:pPr>
            <a:endParaRPr lang="zh-CN"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10252" name="PA_淘宝店chenying0907 12"/>
          <p:cNvSpPr>
            <a:spLocks noChangeArrowheads="1"/>
          </p:cNvSpPr>
          <p:nvPr>
            <p:custDataLst>
              <p:tags r:id="rId4"/>
            </p:custDataLst>
          </p:nvPr>
        </p:nvSpPr>
        <p:spPr bwMode="auto">
          <a:xfrm>
            <a:off x="4314826" y="3435272"/>
            <a:ext cx="4103687" cy="148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背景</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100" dirty="0"/>
              <a:t>随着生活场景或是职业背景的变化</a:t>
            </a:r>
            <a:r>
              <a:rPr lang="en-US" altLang="zh-CN" sz="1100" dirty="0"/>
              <a:t>,</a:t>
            </a:r>
            <a:r>
              <a:rPr lang="zh-CN" altLang="zh-CN" sz="1100" dirty="0"/>
              <a:t>越来越多的篮球爱好者很难找到合适球场资源</a:t>
            </a:r>
            <a:r>
              <a:rPr lang="en-US" altLang="zh-CN" sz="1100" dirty="0"/>
              <a:t>,</a:t>
            </a:r>
            <a:r>
              <a:rPr lang="zh-CN" altLang="zh-CN" sz="1100" dirty="0"/>
              <a:t>并与一些同样的篮球爱好者进行同场竞技</a:t>
            </a:r>
            <a:r>
              <a:rPr lang="en-US" altLang="zh-CN" sz="1100" dirty="0"/>
              <a:t>,</a:t>
            </a:r>
            <a:r>
              <a:rPr lang="zh-CN" altLang="zh-CN" sz="1100" dirty="0"/>
              <a:t>为了使打球前的筹备活动更加具有效率</a:t>
            </a:r>
            <a:r>
              <a:rPr lang="en-US" altLang="zh-CN" sz="1100" dirty="0"/>
              <a:t>,</a:t>
            </a:r>
            <a:r>
              <a:rPr lang="zh-CN" altLang="zh-CN" sz="1100" dirty="0"/>
              <a:t>同时增加以篮球活动为主题的社交类型，我们准备开发这一款约球微信小程序。通过腾讯提供的微信小程序开发工具以及相应的地图接口，实现以周边地理环境为主页面</a:t>
            </a:r>
            <a:r>
              <a:rPr lang="en-US" altLang="zh-CN" sz="1100" dirty="0"/>
              <a:t>,</a:t>
            </a:r>
            <a:r>
              <a:rPr lang="zh-CN" altLang="zh-CN" sz="1100" dirty="0"/>
              <a:t>收集并展现周边约球公告</a:t>
            </a:r>
            <a:r>
              <a:rPr lang="en-US" altLang="zh-CN" sz="1100" dirty="0"/>
              <a:t>,</a:t>
            </a:r>
            <a:r>
              <a:rPr lang="zh-CN" altLang="zh-CN" sz="1100" dirty="0"/>
              <a:t>使同场竞技更加的容易</a:t>
            </a:r>
            <a:r>
              <a:rPr lang="en-US" altLang="zh-CN" sz="1100" dirty="0"/>
              <a:t>,</a:t>
            </a:r>
            <a:r>
              <a:rPr lang="zh-CN" altLang="zh-CN" sz="1100" dirty="0"/>
              <a:t>促进篮球爱好者互相的结识</a:t>
            </a:r>
            <a:r>
              <a:rPr lang="en-US" altLang="zh-CN" sz="1100" dirty="0"/>
              <a:t>,</a:t>
            </a:r>
            <a:r>
              <a:rPr lang="zh-CN" altLang="zh-CN" sz="1100" dirty="0"/>
              <a:t>使你的篮球社交圈子越来越广</a:t>
            </a:r>
            <a:r>
              <a:rPr lang="en-US" altLang="zh-CN" sz="1100" dirty="0"/>
              <a:t>!</a:t>
            </a:r>
            <a:endParaRPr lang="zh-CN" altLang="zh-CN" sz="1100" dirty="0"/>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PA_文本框 4"/>
          <p:cNvSpPr txBox="1">
            <a:spLocks noChangeArrowheads="1"/>
          </p:cNvSpPr>
          <p:nvPr>
            <p:custDataLst>
              <p:tags r:id="rId7"/>
            </p:custDataLst>
          </p:nvPr>
        </p:nvSpPr>
        <p:spPr bwMode="auto">
          <a:xfrm>
            <a:off x="535359" y="184337"/>
            <a:ext cx="13901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背景</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9816606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fade">
                                      <p:cBhvr>
                                        <p:cTn id="7" dur="500"/>
                                        <p:tgtEl>
                                          <p:spTgt spid="1024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0250"/>
                                        </p:tgtEl>
                                        <p:attrNameLst>
                                          <p:attrName>style.visibility</p:attrName>
                                        </p:attrNameLst>
                                      </p:cBhvr>
                                      <p:to>
                                        <p:strVal val="visible"/>
                                      </p:to>
                                    </p:set>
                                    <p:animEffect transition="in" filter="fade">
                                      <p:cBhvr>
                                        <p:cTn id="10" dur="500"/>
                                        <p:tgtEl>
                                          <p:spTgt spid="1025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251"/>
                                        </p:tgtEl>
                                        <p:attrNameLst>
                                          <p:attrName>style.visibility</p:attrName>
                                        </p:attrNameLst>
                                      </p:cBhvr>
                                      <p:to>
                                        <p:strVal val="visible"/>
                                      </p:to>
                                    </p:set>
                                    <p:animEffect transition="in" filter="fade">
                                      <p:cBhvr>
                                        <p:cTn id="13" dur="500"/>
                                        <p:tgtEl>
                                          <p:spTgt spid="1025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0252"/>
                                        </p:tgtEl>
                                        <p:attrNameLst>
                                          <p:attrName>style.visibility</p:attrName>
                                        </p:attrNameLst>
                                      </p:cBhvr>
                                      <p:to>
                                        <p:strVal val="visible"/>
                                      </p:to>
                                    </p:set>
                                    <p:animEffect transition="in" filter="fade">
                                      <p:cBhvr>
                                        <p:cTn id="16" dur="500"/>
                                        <p:tgtEl>
                                          <p:spTgt spid="102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0253"/>
                                        </p:tgtEl>
                                        <p:attrNameLst>
                                          <p:attrName>style.visibility</p:attrName>
                                        </p:attrNameLst>
                                      </p:cBhvr>
                                      <p:to>
                                        <p:strVal val="visible"/>
                                      </p:to>
                                    </p:set>
                                    <p:animEffect transition="in" filter="fade">
                                      <p:cBhvr>
                                        <p:cTn id="19" dur="500"/>
                                        <p:tgtEl>
                                          <p:spTgt spid="10253"/>
                                        </p:tgtEl>
                                      </p:cBhvr>
                                    </p:animEffect>
                                  </p:childTnLst>
                                </p:cTn>
                              </p:par>
                              <p:par>
                                <p:cTn id="20" presetID="10" presetClass="entr" presetSubtype="0" fill="hold"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P spid="10250" grpId="0" animBg="1" autoUpdateAnimBg="0"/>
      <p:bldP spid="10251" grpId="0"/>
      <p:bldP spid="10252" grpId="0"/>
      <p:bldP spid="10253"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79912" y="-1"/>
            <a:ext cx="5184576" cy="5878532"/>
          </a:xfrm>
          <a:prstGeom prst="rect">
            <a:avLst/>
          </a:prstGeom>
          <a:noFill/>
        </p:spPr>
        <p:txBody>
          <a:bodyPr wrap="square" rtlCol="0">
            <a:spAutoFit/>
          </a:bodyPr>
          <a:lstStyle/>
          <a:p>
            <a:pPr lvl="0"/>
            <a:r>
              <a:rPr lang="en-US" altLang="zh-CN" sz="1400" dirty="0"/>
              <a:t>1</a:t>
            </a:r>
            <a:r>
              <a:rPr lang="zh-CN" altLang="zh-CN" sz="1400" dirty="0"/>
              <a:t>．项目用途</a:t>
            </a:r>
          </a:p>
          <a:p>
            <a:r>
              <a:rPr lang="zh-CN" altLang="zh-CN" sz="1400" dirty="0"/>
              <a:t>在找不到球场和人员资源时</a:t>
            </a:r>
            <a:r>
              <a:rPr lang="en-US" altLang="zh-CN" sz="1400" dirty="0"/>
              <a:t>,</a:t>
            </a:r>
            <a:r>
              <a:rPr lang="zh-CN" altLang="zh-CN" sz="1400" dirty="0"/>
              <a:t>为用户提供球场资源和人员资源。</a:t>
            </a:r>
          </a:p>
          <a:p>
            <a:r>
              <a:rPr lang="en-US" altLang="zh-CN" sz="1400" dirty="0"/>
              <a:t>2</a:t>
            </a:r>
            <a:r>
              <a:rPr lang="zh-CN" altLang="zh-CN" sz="1400" dirty="0"/>
              <a:t>．项目特性</a:t>
            </a:r>
          </a:p>
          <a:p>
            <a:r>
              <a:rPr lang="en-US" altLang="zh-CN" sz="1400" dirty="0"/>
              <a:t>	(1)</a:t>
            </a:r>
            <a:r>
              <a:rPr lang="zh-CN" altLang="zh-CN" sz="1400" dirty="0"/>
              <a:t>主要功能</a:t>
            </a:r>
            <a:r>
              <a:rPr lang="en-US" altLang="zh-CN" sz="1400" dirty="0"/>
              <a:t>:</a:t>
            </a:r>
            <a:r>
              <a:rPr lang="zh-CN" altLang="zh-CN" sz="1400" dirty="0"/>
              <a:t>打开微信小程序</a:t>
            </a:r>
            <a:r>
              <a:rPr lang="en-US" altLang="zh-CN" sz="1400" dirty="0"/>
              <a:t>,</a:t>
            </a:r>
            <a:r>
              <a:rPr lang="zh-CN" altLang="zh-CN" sz="1400" dirty="0"/>
              <a:t>已发布的约球公告会展现在地图上</a:t>
            </a:r>
            <a:r>
              <a:rPr lang="en-US" altLang="zh-CN" sz="1400" dirty="0"/>
              <a:t>,</a:t>
            </a:r>
            <a:r>
              <a:rPr lang="zh-CN" altLang="zh-CN" sz="1400" dirty="0"/>
              <a:t>可通过放大缩小地图看到更细致的约球公告</a:t>
            </a:r>
            <a:r>
              <a:rPr lang="en-US" altLang="zh-CN" sz="1400" dirty="0"/>
              <a:t>,</a:t>
            </a:r>
            <a:r>
              <a:rPr lang="zh-CN" altLang="zh-CN" sz="1400" dirty="0"/>
              <a:t>同时可以通过建立公告</a:t>
            </a:r>
            <a:r>
              <a:rPr lang="en-US" altLang="zh-CN" sz="1400" dirty="0"/>
              <a:t>,</a:t>
            </a:r>
            <a:r>
              <a:rPr lang="zh-CN" altLang="zh-CN" sz="1400" dirty="0"/>
              <a:t>吸引他人进入公告。</a:t>
            </a:r>
          </a:p>
          <a:p>
            <a:r>
              <a:rPr lang="en-US" altLang="zh-CN" sz="1400" dirty="0"/>
              <a:t>	(2)</a:t>
            </a:r>
            <a:r>
              <a:rPr lang="zh-CN" altLang="zh-CN" sz="1400" dirty="0"/>
              <a:t>进阶功能</a:t>
            </a:r>
            <a:r>
              <a:rPr lang="en-US" altLang="zh-CN" sz="1400" dirty="0"/>
              <a:t>:</a:t>
            </a:r>
            <a:r>
              <a:rPr lang="zh-CN" altLang="zh-CN" sz="1400" dirty="0"/>
              <a:t>进入公告后</a:t>
            </a:r>
            <a:r>
              <a:rPr lang="en-US" altLang="zh-CN" sz="1400" dirty="0"/>
              <a:t>,</a:t>
            </a:r>
            <a:r>
              <a:rPr lang="zh-CN" altLang="zh-CN" sz="1400" dirty="0"/>
              <a:t>可以进行聊天确认球场</a:t>
            </a:r>
            <a:r>
              <a:rPr lang="en-US" altLang="zh-CN" sz="1400" dirty="0"/>
              <a:t>,</a:t>
            </a:r>
            <a:r>
              <a:rPr lang="zh-CN" altLang="zh-CN" sz="1400" dirty="0"/>
              <a:t>也可以查看同场竞技的球手们的一些信息</a:t>
            </a:r>
            <a:r>
              <a:rPr lang="en-US" altLang="zh-CN" sz="1400" dirty="0"/>
              <a:t>,</a:t>
            </a:r>
            <a:r>
              <a:rPr lang="zh-CN" altLang="zh-CN" sz="1400" dirty="0"/>
              <a:t>如信誉值，打球偏好等等</a:t>
            </a:r>
            <a:r>
              <a:rPr lang="en-US" altLang="zh-CN" sz="1400" dirty="0"/>
              <a:t>,</a:t>
            </a:r>
            <a:r>
              <a:rPr lang="zh-CN" altLang="zh-CN" sz="1400" dirty="0"/>
              <a:t>在打球完毕后退出球场后可以通过评价来决定对方的信誉值和打球等级。</a:t>
            </a:r>
          </a:p>
          <a:p>
            <a:r>
              <a:rPr lang="en-US" altLang="zh-CN" sz="1400" dirty="0"/>
              <a:t>3.</a:t>
            </a:r>
            <a:r>
              <a:rPr lang="zh-CN" altLang="zh-CN" sz="1400" dirty="0"/>
              <a:t>项目历史</a:t>
            </a:r>
          </a:p>
          <a:p>
            <a:r>
              <a:rPr lang="en-US" altLang="zh-CN" sz="1400" dirty="0"/>
              <a:t>	(1)</a:t>
            </a:r>
            <a:r>
              <a:rPr lang="zh-CN" altLang="zh-CN" sz="1400" dirty="0"/>
              <a:t>开发：无</a:t>
            </a:r>
          </a:p>
          <a:p>
            <a:r>
              <a:rPr lang="en-US" altLang="zh-CN" sz="1400" dirty="0"/>
              <a:t>	(2)</a:t>
            </a:r>
            <a:r>
              <a:rPr lang="zh-CN" altLang="zh-CN" sz="1400" dirty="0"/>
              <a:t>运行：无</a:t>
            </a:r>
          </a:p>
          <a:p>
            <a:r>
              <a:rPr lang="en-US" altLang="zh-CN" sz="1400" dirty="0"/>
              <a:t>	(3)</a:t>
            </a:r>
            <a:r>
              <a:rPr lang="zh-CN" altLang="zh-CN" sz="1400" dirty="0"/>
              <a:t>维护：无</a:t>
            </a:r>
          </a:p>
          <a:p>
            <a:r>
              <a:rPr lang="en-US" altLang="zh-CN" sz="1400" dirty="0"/>
              <a:t>4.</a:t>
            </a:r>
            <a:r>
              <a:rPr lang="zh-CN" altLang="zh-CN" sz="1400" dirty="0"/>
              <a:t>项目投资方</a:t>
            </a:r>
          </a:p>
          <a:p>
            <a:r>
              <a:rPr lang="en-US" altLang="zh-CN" sz="1400" dirty="0"/>
              <a:t>	SE2019</a:t>
            </a:r>
            <a:r>
              <a:rPr lang="zh-CN" altLang="zh-CN" sz="1400" dirty="0"/>
              <a:t>春</a:t>
            </a:r>
            <a:r>
              <a:rPr lang="en-US" altLang="zh-CN" sz="1400" dirty="0"/>
              <a:t>G06</a:t>
            </a:r>
            <a:r>
              <a:rPr lang="zh-CN" altLang="zh-CN" sz="1400" dirty="0"/>
              <a:t>小组</a:t>
            </a:r>
          </a:p>
          <a:p>
            <a:r>
              <a:rPr lang="en-US" altLang="zh-CN" sz="1400" dirty="0"/>
              <a:t>5.</a:t>
            </a:r>
            <a:r>
              <a:rPr lang="zh-CN" altLang="zh-CN" sz="1400" dirty="0"/>
              <a:t>项目需方与用户</a:t>
            </a:r>
          </a:p>
          <a:p>
            <a:r>
              <a:rPr lang="en-US" altLang="zh-CN" sz="1400" dirty="0"/>
              <a:t>	</a:t>
            </a:r>
            <a:r>
              <a:rPr lang="zh-CN" altLang="zh-CN" sz="1400" dirty="0"/>
              <a:t>广大篮球爱好者</a:t>
            </a:r>
          </a:p>
          <a:p>
            <a:r>
              <a:rPr lang="en-US" altLang="zh-CN" sz="1400" dirty="0"/>
              <a:t>6.</a:t>
            </a:r>
            <a:r>
              <a:rPr lang="zh-CN" altLang="zh-CN" sz="1400" dirty="0"/>
              <a:t>项目开发方</a:t>
            </a:r>
          </a:p>
          <a:p>
            <a:r>
              <a:rPr lang="en-US" altLang="zh-CN" sz="1400" dirty="0"/>
              <a:t>	SE2019</a:t>
            </a:r>
            <a:r>
              <a:rPr lang="zh-CN" altLang="zh-CN" sz="1400" dirty="0"/>
              <a:t>春</a:t>
            </a:r>
            <a:r>
              <a:rPr lang="en-US" altLang="zh-CN" sz="1400" dirty="0"/>
              <a:t>G06</a:t>
            </a:r>
            <a:r>
              <a:rPr lang="zh-CN" altLang="zh-CN" sz="1400" dirty="0"/>
              <a:t>小组</a:t>
            </a:r>
          </a:p>
          <a:p>
            <a:r>
              <a:rPr lang="en-US" altLang="zh-CN" sz="1400" dirty="0"/>
              <a:t>7.</a:t>
            </a:r>
            <a:r>
              <a:rPr lang="zh-CN" altLang="zh-CN" sz="1400" dirty="0"/>
              <a:t>项目支持机构</a:t>
            </a:r>
          </a:p>
          <a:p>
            <a:r>
              <a:rPr lang="en-US" altLang="zh-CN" sz="1400" dirty="0"/>
              <a:t>	</a:t>
            </a:r>
            <a:r>
              <a:rPr lang="zh-CN" altLang="zh-CN" sz="1400" dirty="0"/>
              <a:t>浙江大学城市学院计算机与计算学院</a:t>
            </a:r>
            <a:endParaRPr lang="en-US" altLang="zh-CN" sz="1400" dirty="0"/>
          </a:p>
          <a:p>
            <a:r>
              <a:rPr lang="en-US" altLang="zh-CN" sz="1400" dirty="0"/>
              <a:t>8.</a:t>
            </a:r>
            <a:r>
              <a:rPr lang="zh-CN" altLang="zh-CN" sz="1400" dirty="0"/>
              <a:t>项目当前和计划运行现场</a:t>
            </a:r>
          </a:p>
          <a:p>
            <a:r>
              <a:rPr lang="en-US" altLang="zh-CN" sz="1400" dirty="0"/>
              <a:t>9.</a:t>
            </a:r>
            <a:r>
              <a:rPr lang="zh-CN" altLang="zh-CN" sz="1400" dirty="0"/>
              <a:t>相关文档</a:t>
            </a:r>
          </a:p>
          <a:p>
            <a:endParaRPr lang="zh-CN" altLang="zh-CN" sz="1400" dirty="0"/>
          </a:p>
          <a:p>
            <a:endParaRPr lang="zh-CN" altLang="en-US" dirty="0"/>
          </a:p>
        </p:txBody>
      </p:sp>
      <p:grpSp>
        <p:nvGrpSpPr>
          <p:cNvPr id="37" name="PA_淘宝店chenying0907 65"/>
          <p:cNvGrpSpPr>
            <a:grpSpLocks/>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32893661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PA_Line 2"/>
          <p:cNvSpPr>
            <a:spLocks noChangeShapeType="1"/>
          </p:cNvSpPr>
          <p:nvPr>
            <p:custDataLst>
              <p:tags r:id="rId1"/>
            </p:custDataLst>
          </p:nvPr>
        </p:nvSpPr>
        <p:spPr bwMode="auto">
          <a:xfrm flipV="1">
            <a:off x="5857875" y="3387184"/>
            <a:ext cx="0" cy="1381551"/>
          </a:xfrm>
          <a:prstGeom prst="line">
            <a:avLst/>
          </a:prstGeom>
          <a:noFill/>
          <a:ln w="6350"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PA_淘宝店chenying0907 6" descr="33"/>
          <p:cNvSpPr>
            <a:spLocks noChangeArrowheads="1"/>
          </p:cNvSpPr>
          <p:nvPr>
            <p:custDataLst>
              <p:tags r:id="rId2"/>
            </p:custDataLst>
          </p:nvPr>
        </p:nvSpPr>
        <p:spPr bwMode="auto">
          <a:xfrm>
            <a:off x="0" y="1275157"/>
            <a:ext cx="9144000" cy="2124731"/>
          </a:xfrm>
          <a:prstGeom prst="rect">
            <a:avLst/>
          </a:prstGeom>
          <a:blipFill dpi="0" rotWithShape="1">
            <a:blip r:embed="rId14">
              <a:extLst>
                <a:ext uri="{28A0092B-C50C-407E-A947-70E740481C1C}">
                  <a14:useLocalDpi xmlns:a14="http://schemas.microsoft.com/office/drawing/2010/main" val="0"/>
                </a:ext>
              </a:extLst>
            </a:blip>
            <a:srcRect/>
            <a:stretch>
              <a:fillRect t="-44883" b="-17773"/>
            </a:stretch>
          </a:blipFill>
          <a:ln>
            <a:noFill/>
          </a:ln>
          <a:effectLst/>
          <a:extLst/>
        </p:spPr>
        <p:txBody>
          <a:bodyPr wrap="none" anchor="ctr"/>
          <a:lstStyle/>
          <a:p>
            <a:endParaRPr lang="zh-CN" altLang="en-US"/>
          </a:p>
        </p:txBody>
      </p:sp>
      <p:sp>
        <p:nvSpPr>
          <p:cNvPr id="11273" name="PA_淘宝店chenying0907 9"/>
          <p:cNvSpPr>
            <a:spLocks noChangeArrowheads="1"/>
          </p:cNvSpPr>
          <p:nvPr>
            <p:custDataLst>
              <p:tags r:id="rId3"/>
            </p:custDataLst>
          </p:nvPr>
        </p:nvSpPr>
        <p:spPr bwMode="auto">
          <a:xfrm>
            <a:off x="1264397" y="3661905"/>
            <a:ext cx="1436784" cy="214379"/>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用途</a:t>
            </a:r>
            <a:endParaRPr lang="zh-CN" altLang="zh-CN" sz="1000" dirty="0">
              <a:latin typeface="微软雅黑 Light" panose="020B0502040204020203" pitchFamily="34" charset="-122"/>
              <a:ea typeface="微软雅黑 Light" panose="020B0502040204020203" pitchFamily="34" charset="-122"/>
            </a:endParaRPr>
          </a:p>
        </p:txBody>
      </p:sp>
      <p:sp>
        <p:nvSpPr>
          <p:cNvPr id="11274" name="PA_淘宝店chenying0907 10"/>
          <p:cNvSpPr>
            <a:spLocks noChangeArrowheads="1"/>
          </p:cNvSpPr>
          <p:nvPr>
            <p:custDataLst>
              <p:tags r:id="rId4"/>
            </p:custDataLst>
          </p:nvPr>
        </p:nvSpPr>
        <p:spPr bwMode="auto">
          <a:xfrm>
            <a:off x="976164" y="4077959"/>
            <a:ext cx="2011660" cy="6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sz="1200" dirty="0"/>
              <a:t>该文档的用途为分析在一定的时间内利用一定的代价该微信小程序是否足以得到解决。</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5" name="PA_淘宝店chenying0907 11"/>
          <p:cNvSpPr>
            <a:spLocks noChangeArrowheads="1"/>
          </p:cNvSpPr>
          <p:nvPr>
            <p:custDataLst>
              <p:tags r:id="rId5"/>
            </p:custDataLst>
          </p:nvPr>
        </p:nvSpPr>
        <p:spPr bwMode="auto">
          <a:xfrm>
            <a:off x="3853610" y="3661905"/>
            <a:ext cx="1436784" cy="246221"/>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内容</a:t>
            </a:r>
            <a:endParaRPr lang="zh-CN" altLang="zh-CN" sz="1000" dirty="0">
              <a:latin typeface="微软雅黑 Light" panose="020B0502040204020203" pitchFamily="34" charset="-122"/>
              <a:ea typeface="微软雅黑 Light" panose="020B0502040204020203" pitchFamily="34" charset="-122"/>
            </a:endParaRPr>
          </a:p>
        </p:txBody>
      </p:sp>
      <p:sp>
        <p:nvSpPr>
          <p:cNvPr id="11276" name="PA_淘宝店chenying0907 12"/>
          <p:cNvSpPr>
            <a:spLocks noChangeArrowheads="1"/>
          </p:cNvSpPr>
          <p:nvPr>
            <p:custDataLst>
              <p:tags r:id="rId6"/>
            </p:custDataLst>
          </p:nvPr>
        </p:nvSpPr>
        <p:spPr bwMode="auto">
          <a:xfrm>
            <a:off x="3565376" y="4077959"/>
            <a:ext cx="2011662" cy="79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sz="1100" dirty="0"/>
              <a:t>涉及到了该项目的基本概述以及进行开发的相应解决方案</a:t>
            </a:r>
            <a:r>
              <a:rPr lang="en-US" altLang="zh-CN" sz="1100" dirty="0"/>
              <a:t>,</a:t>
            </a:r>
            <a:r>
              <a:rPr lang="zh-CN" altLang="zh-CN" sz="1100" dirty="0"/>
              <a:t>同时还具备了经济可行性</a:t>
            </a:r>
            <a:r>
              <a:rPr lang="en-US" altLang="zh-CN" sz="1100" dirty="0"/>
              <a:t>,</a:t>
            </a:r>
            <a:r>
              <a:rPr lang="zh-CN" altLang="zh-CN" sz="1100" dirty="0"/>
              <a:t>技术可行性以及法律可行性方面的分析。</a:t>
            </a:r>
            <a:endParaRPr lang="zh-CN" altLang="en-US" sz="11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7" name="PA_淘宝店chenying0907 13"/>
          <p:cNvSpPr>
            <a:spLocks noChangeArrowheads="1"/>
          </p:cNvSpPr>
          <p:nvPr>
            <p:custDataLst>
              <p:tags r:id="rId7"/>
            </p:custDataLst>
          </p:nvPr>
        </p:nvSpPr>
        <p:spPr bwMode="auto">
          <a:xfrm>
            <a:off x="6447585" y="3661905"/>
            <a:ext cx="1436784" cy="246221"/>
          </a:xfrm>
          <a:prstGeom prst="rect">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要求</a:t>
            </a:r>
            <a:endParaRPr lang="zh-CN" altLang="zh-CN" sz="1000" dirty="0">
              <a:latin typeface="微软雅黑 Light" panose="020B0502040204020203" pitchFamily="34" charset="-122"/>
              <a:ea typeface="微软雅黑 Light" panose="020B0502040204020203" pitchFamily="34" charset="-122"/>
            </a:endParaRPr>
          </a:p>
        </p:txBody>
      </p:sp>
      <p:sp>
        <p:nvSpPr>
          <p:cNvPr id="11278" name="PA_淘宝店chenying0907 14"/>
          <p:cNvSpPr>
            <a:spLocks noChangeArrowheads="1"/>
          </p:cNvSpPr>
          <p:nvPr>
            <p:custDataLst>
              <p:tags r:id="rId8"/>
            </p:custDataLst>
          </p:nvPr>
        </p:nvSpPr>
        <p:spPr bwMode="auto">
          <a:xfrm>
            <a:off x="6159351" y="4077959"/>
            <a:ext cx="2011662" cy="63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dirty="0"/>
              <a:t>转发和抄送请标明原作者和地址。</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9" name="PA_Line 15"/>
          <p:cNvSpPr>
            <a:spLocks noChangeShapeType="1"/>
          </p:cNvSpPr>
          <p:nvPr>
            <p:custDataLst>
              <p:tags r:id="rId9"/>
            </p:custDataLst>
          </p:nvPr>
        </p:nvSpPr>
        <p:spPr bwMode="auto">
          <a:xfrm flipV="1">
            <a:off x="3249613" y="3387184"/>
            <a:ext cx="0" cy="1381551"/>
          </a:xfrm>
          <a:prstGeom prst="line">
            <a:avLst/>
          </a:prstGeom>
          <a:noFill/>
          <a:ln w="6350"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 name="PA_淘宝店chenying0907 26"/>
          <p:cNvGrpSpPr/>
          <p:nvPr>
            <p:custDataLst>
              <p:tags r:id="rId10"/>
            </p:custDataLst>
          </p:nvPr>
        </p:nvGrpSpPr>
        <p:grpSpPr>
          <a:xfrm>
            <a:off x="-9190" y="0"/>
            <a:ext cx="620750" cy="791858"/>
            <a:chOff x="0" y="-21236"/>
            <a:chExt cx="3311527" cy="4224338"/>
          </a:xfrm>
        </p:grpSpPr>
        <p:sp>
          <p:nvSpPr>
            <p:cNvPr id="28"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PA_文本框 4"/>
          <p:cNvSpPr txBox="1">
            <a:spLocks noChangeArrowheads="1"/>
          </p:cNvSpPr>
          <p:nvPr>
            <p:custDataLst>
              <p:tags r:id="rId11"/>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文档概述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2" name="PA_文本框 5"/>
          <p:cNvSpPr txBox="1">
            <a:spLocks noChangeArrowheads="1"/>
          </p:cNvSpPr>
          <p:nvPr>
            <p:custDataLst>
              <p:tags r:id="rId12"/>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109672115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1273"/>
                                        </p:tgtEl>
                                        <p:attrNameLst>
                                          <p:attrName>style.visibility</p:attrName>
                                        </p:attrNameLst>
                                      </p:cBhvr>
                                      <p:to>
                                        <p:strVal val="visible"/>
                                      </p:to>
                                    </p:set>
                                    <p:animEffect transition="in" filter="fade">
                                      <p:cBhvr>
                                        <p:cTn id="13" dur="500"/>
                                        <p:tgtEl>
                                          <p:spTgt spid="1127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1274"/>
                                        </p:tgtEl>
                                        <p:attrNameLst>
                                          <p:attrName>style.visibility</p:attrName>
                                        </p:attrNameLst>
                                      </p:cBhvr>
                                      <p:to>
                                        <p:strVal val="visible"/>
                                      </p:to>
                                    </p:set>
                                    <p:animEffect transition="in" filter="fade">
                                      <p:cBhvr>
                                        <p:cTn id="16" dur="500"/>
                                        <p:tgtEl>
                                          <p:spTgt spid="11274"/>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1275"/>
                                        </p:tgtEl>
                                        <p:attrNameLst>
                                          <p:attrName>style.visibility</p:attrName>
                                        </p:attrNameLst>
                                      </p:cBhvr>
                                      <p:to>
                                        <p:strVal val="visible"/>
                                      </p:to>
                                    </p:set>
                                    <p:animEffect transition="in" filter="fade">
                                      <p:cBhvr>
                                        <p:cTn id="19" dur="500"/>
                                        <p:tgtEl>
                                          <p:spTgt spid="11275"/>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11277"/>
                                        </p:tgtEl>
                                        <p:attrNameLst>
                                          <p:attrName>style.visibility</p:attrName>
                                        </p:attrNameLst>
                                      </p:cBhvr>
                                      <p:to>
                                        <p:strVal val="visible"/>
                                      </p:to>
                                    </p:set>
                                    <p:animEffect transition="in" filter="fade">
                                      <p:cBhvr>
                                        <p:cTn id="25" dur="500"/>
                                        <p:tgtEl>
                                          <p:spTgt spid="112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278"/>
                                        </p:tgtEl>
                                        <p:attrNameLst>
                                          <p:attrName>style.visibility</p:attrName>
                                        </p:attrNameLst>
                                      </p:cBhvr>
                                      <p:to>
                                        <p:strVal val="visible"/>
                                      </p:to>
                                    </p:set>
                                    <p:animEffect transition="in" filter="fade">
                                      <p:cBhvr>
                                        <p:cTn id="30" dur="500"/>
                                        <p:tgtEl>
                                          <p:spTgt spid="1127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1279"/>
                                        </p:tgtEl>
                                        <p:attrNameLst>
                                          <p:attrName>style.visibility</p:attrName>
                                        </p:attrNameLst>
                                      </p:cBhvr>
                                      <p:to>
                                        <p:strVal val="visible"/>
                                      </p:to>
                                    </p:set>
                                    <p:animEffect transition="in" filter="fade">
                                      <p:cBhvr>
                                        <p:cTn id="33" dur="500"/>
                                        <p:tgtEl>
                                          <p:spTgt spid="11279"/>
                                        </p:tgtEl>
                                      </p:cBhvr>
                                    </p:animEffect>
                                  </p:childTnLst>
                                </p:cTn>
                              </p:par>
                              <p:par>
                                <p:cTn id="34" presetID="10" presetClass="entr" presetSubtype="0" fill="hold" nodeType="withEffect">
                                  <p:stCondLst>
                                    <p:cond delay="6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p:bldP spid="11270" grpId="0" animBg="1" autoUpdateAnimBg="0"/>
      <p:bldP spid="11273" grpId="0" animBg="1"/>
      <p:bldP spid="11274" grpId="0"/>
      <p:bldP spid="11275" grpId="0" animBg="1"/>
      <p:bldP spid="11276" grpId="0"/>
      <p:bldP spid="11277" grpId="0" animBg="1"/>
      <p:bldP spid="11278" grpId="0"/>
      <p:bldP spid="11279" grpId="0" animBg="1" autoUpdateAnimBg="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2646878"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可行性分析的前提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项目的要求</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项目的目标</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项目的环境、条件、假定和限制</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进行可行性分析的方法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2108859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566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项目的要求</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1</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923928" y="791858"/>
            <a:ext cx="4860032" cy="4462760"/>
          </a:xfrm>
          <a:prstGeom prst="rect">
            <a:avLst/>
          </a:prstGeom>
        </p:spPr>
        <p:txBody>
          <a:bodyPr wrap="square">
            <a:spAutoFit/>
          </a:bodyPr>
          <a:lstStyle/>
          <a:p>
            <a:pPr indent="127000" algn="just">
              <a:spcAft>
                <a:spcPts val="0"/>
              </a:spcAft>
            </a:pPr>
            <a:r>
              <a:rPr lang="en-US" altLang="zh-CN" sz="1600" kern="100" dirty="0">
                <a:latin typeface="Times New Roman" panose="02020603050405020304" pitchFamily="18" charset="0"/>
              </a:rPr>
              <a:t>1</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功能需求</a:t>
            </a:r>
          </a:p>
          <a:p>
            <a:pPr indent="228600" algn="just">
              <a:spcAft>
                <a:spcPts val="0"/>
              </a:spcAft>
            </a:pPr>
            <a:r>
              <a:rPr lang="zh-CN" altLang="zh-CN" sz="1600" kern="100" dirty="0">
                <a:latin typeface="Times New Roman" panose="02020603050405020304" pitchFamily="18" charset="0"/>
              </a:rPr>
              <a:t>此软件通过以微信小程序的模式</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通过微信小程序登入</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通过定位查询到附近的发布的约球公告并加入公告</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也可以建立公告吸引他人的加入</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公告以地图上的气泡为展现方式</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加入后可以进行聊天确认约球地点</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结束后可以给对方进行评价。</a:t>
            </a:r>
            <a:endParaRPr lang="en-US" altLang="zh-CN" sz="1600" kern="100" dirty="0">
              <a:latin typeface="Times New Roman" panose="02020603050405020304" pitchFamily="18" charset="0"/>
            </a:endParaRPr>
          </a:p>
          <a:p>
            <a:pPr indent="228600" algn="just">
              <a:spcAft>
                <a:spcPts val="0"/>
              </a:spcAft>
            </a:pPr>
            <a:r>
              <a:rPr lang="en-US" altLang="zh-CN" sz="1600" kern="100" dirty="0">
                <a:latin typeface="Times New Roman" panose="02020603050405020304" pitchFamily="18" charset="0"/>
              </a:rPr>
              <a:t>2</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性能需求</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地图上的公告能够在秒内显示</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聊天室能够即时的进行通信</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确保用户的隐私和安全</a:t>
            </a:r>
          </a:p>
          <a:p>
            <a:pPr lvl="0" algn="just">
              <a:spcAft>
                <a:spcPts val="0"/>
              </a:spcAft>
            </a:pPr>
            <a:r>
              <a:rPr lang="en-US" altLang="zh-CN" sz="1600" kern="100" dirty="0">
                <a:latin typeface="Times New Roman" panose="02020603050405020304" pitchFamily="18" charset="0"/>
              </a:rPr>
              <a:t>3</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可靠性和可用性需求</a:t>
            </a:r>
          </a:p>
          <a:p>
            <a:pPr indent="228600" algn="just">
              <a:spcAft>
                <a:spcPts val="0"/>
              </a:spcAft>
            </a:pPr>
            <a:r>
              <a:rPr lang="zh-CN" altLang="zh-CN" sz="1600" kern="100" dirty="0">
                <a:latin typeface="Times New Roman" panose="02020603050405020304" pitchFamily="18" charset="0"/>
              </a:rPr>
              <a:t>该微信小程序确保能够在任意一部安装了微信的手机上进行运行并确保在一个月能不能出现两次以上的故障</a:t>
            </a:r>
          </a:p>
          <a:p>
            <a:pPr lvl="0" algn="just">
              <a:spcAft>
                <a:spcPts val="0"/>
              </a:spcAft>
            </a:pPr>
            <a:r>
              <a:rPr lang="en-US" altLang="zh-CN" sz="1600" kern="100" dirty="0">
                <a:latin typeface="Times New Roman" panose="02020603050405020304" pitchFamily="18" charset="0"/>
              </a:rPr>
              <a:t>4</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出错处理需求</a:t>
            </a:r>
          </a:p>
          <a:p>
            <a:pPr marL="228600" indent="127000" algn="just">
              <a:spcAft>
                <a:spcPts val="0"/>
              </a:spcAft>
            </a:pPr>
            <a:r>
              <a:rPr lang="zh-CN" altLang="zh-CN" sz="1600" kern="100" dirty="0">
                <a:latin typeface="Times New Roman" panose="02020603050405020304" pitchFamily="18" charset="0"/>
              </a:rPr>
              <a:t>当系统发生了错误</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系统会弹出报错窗口</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并给予使用者相关建议进行处理</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并反馈给管理员。</a:t>
            </a:r>
          </a:p>
          <a:p>
            <a:pPr indent="127000" algn="just">
              <a:spcAft>
                <a:spcPts val="0"/>
              </a:spcAft>
            </a:pPr>
            <a:r>
              <a:rPr lang="en-US" altLang="zh-CN" sz="1200" kern="100" dirty="0">
                <a:latin typeface="Times New Roman" panose="02020603050405020304" pitchFamily="18" charset="0"/>
              </a:rPr>
              <a:t> </a:t>
            </a:r>
            <a:endParaRPr lang="zh-CN" altLang="zh-CN" sz="1200" kern="100" dirty="0">
              <a:latin typeface="Times New Roman" panose="02020603050405020304" pitchFamily="18" charset="0"/>
            </a:endParaRPr>
          </a:p>
        </p:txBody>
      </p:sp>
      <p:sp>
        <p:nvSpPr>
          <p:cNvPr id="9" name="PA_任意多边形 25" descr="17957756_101728372001_2副本"/>
          <p:cNvSpPr>
            <a:spLocks/>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xtLst/>
        </p:spPr>
        <p:txBody>
          <a:bodyPr/>
          <a:lstStyle/>
          <a:p>
            <a:endParaRPr lang="zh-CN" altLang="en-US"/>
          </a:p>
        </p:txBody>
      </p:sp>
    </p:spTree>
    <p:extLst>
      <p:ext uri="{BB962C8B-B14F-4D97-AF65-F5344CB8AC3E}">
        <p14:creationId xmlns:p14="http://schemas.microsoft.com/office/powerpoint/2010/main" val="394284410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9"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6097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项目的要求</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2</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131840" y="184337"/>
            <a:ext cx="5904656" cy="4693593"/>
          </a:xfrm>
          <a:prstGeom prst="rect">
            <a:avLst/>
          </a:prstGeom>
          <a:noFill/>
        </p:spPr>
        <p:txBody>
          <a:bodyPr wrap="square" rtlCol="0">
            <a:spAutoFit/>
          </a:bodyPr>
          <a:lstStyle/>
          <a:p>
            <a:pPr lvl="0"/>
            <a:r>
              <a:rPr lang="en-US" altLang="zh-CN" sz="1200" dirty="0"/>
              <a:t>5</a:t>
            </a:r>
            <a:r>
              <a:rPr lang="zh-CN" altLang="en-US" sz="1200" dirty="0"/>
              <a:t>、</a:t>
            </a:r>
            <a:r>
              <a:rPr lang="zh-CN" altLang="zh-CN" sz="1200" dirty="0"/>
              <a:t>接口需求</a:t>
            </a:r>
          </a:p>
          <a:p>
            <a:pPr lvl="0"/>
            <a:r>
              <a:rPr lang="zh-CN" altLang="en-US" sz="1200" dirty="0"/>
              <a:t>（</a:t>
            </a:r>
            <a:r>
              <a:rPr lang="en-US" altLang="zh-CN" sz="1200" dirty="0"/>
              <a:t>1</a:t>
            </a:r>
            <a:r>
              <a:rPr lang="zh-CN" altLang="en-US" sz="1200" dirty="0"/>
              <a:t>）</a:t>
            </a:r>
            <a:r>
              <a:rPr lang="zh-CN" altLang="zh-CN" sz="1200" dirty="0"/>
              <a:t>用户接口</a:t>
            </a:r>
            <a:r>
              <a:rPr lang="zh-CN" altLang="en-US" sz="1200" dirty="0"/>
              <a:t>：</a:t>
            </a:r>
            <a:endParaRPr lang="zh-CN" altLang="zh-CN" sz="1200" dirty="0"/>
          </a:p>
          <a:p>
            <a:r>
              <a:rPr lang="en-US" altLang="zh-CN" sz="1200" dirty="0"/>
              <a:t>	</a:t>
            </a:r>
            <a:r>
              <a:rPr lang="zh-CN" altLang="zh-CN" sz="1200" dirty="0"/>
              <a:t>界面类型：使用图形化界面</a:t>
            </a:r>
          </a:p>
          <a:p>
            <a:r>
              <a:rPr lang="en-US" altLang="zh-CN" sz="1200" dirty="0"/>
              <a:t>	</a:t>
            </a:r>
            <a:r>
              <a:rPr lang="zh-CN" altLang="zh-CN" sz="1200" dirty="0"/>
              <a:t>界面操作：设计清晰简易的按键供用户操控</a:t>
            </a:r>
          </a:p>
          <a:p>
            <a:r>
              <a:rPr lang="en-US" altLang="zh-CN" sz="1200" dirty="0"/>
              <a:t>	</a:t>
            </a:r>
            <a:r>
              <a:rPr lang="zh-CN" altLang="zh-CN" sz="1200" dirty="0"/>
              <a:t>界面风格：初始界面以地图为主题</a:t>
            </a:r>
            <a:r>
              <a:rPr lang="en-US" altLang="zh-CN" sz="1200" dirty="0"/>
              <a:t>,</a:t>
            </a:r>
            <a:r>
              <a:rPr lang="zh-CN" altLang="zh-CN" sz="1200" dirty="0"/>
              <a:t>聊天室以弹窗信息为主题</a:t>
            </a:r>
          </a:p>
          <a:p>
            <a:pPr lvl="0"/>
            <a:r>
              <a:rPr lang="zh-CN" altLang="en-US" sz="1200" dirty="0"/>
              <a:t>（</a:t>
            </a:r>
            <a:r>
              <a:rPr lang="en-US" altLang="zh-CN" sz="1200" dirty="0"/>
              <a:t>2</a:t>
            </a:r>
            <a:r>
              <a:rPr lang="zh-CN" altLang="en-US" sz="1200" dirty="0"/>
              <a:t>）</a:t>
            </a:r>
            <a:r>
              <a:rPr lang="zh-CN" altLang="zh-CN" sz="1200" dirty="0"/>
              <a:t>硬件接口</a:t>
            </a:r>
            <a:r>
              <a:rPr lang="zh-CN" altLang="en-US" sz="1200" dirty="0"/>
              <a:t>：</a:t>
            </a:r>
            <a:endParaRPr lang="zh-CN" altLang="zh-CN" sz="1200" dirty="0"/>
          </a:p>
          <a:p>
            <a:r>
              <a:rPr lang="en-US" altLang="zh-CN" sz="1200" dirty="0"/>
              <a:t>	</a:t>
            </a:r>
            <a:r>
              <a:rPr lang="zh-CN" altLang="zh-CN" sz="1200" dirty="0"/>
              <a:t>通信协议：</a:t>
            </a:r>
            <a:r>
              <a:rPr lang="en-US" altLang="zh-CN" sz="1200" dirty="0"/>
              <a:t>HTTP</a:t>
            </a:r>
            <a:r>
              <a:rPr lang="zh-CN" altLang="zh-CN" sz="1200" dirty="0"/>
              <a:t>与</a:t>
            </a:r>
            <a:r>
              <a:rPr lang="en-US" altLang="zh-CN" sz="1200" dirty="0"/>
              <a:t>HTTPs</a:t>
            </a:r>
            <a:endParaRPr lang="zh-CN" altLang="zh-CN" sz="1200" dirty="0"/>
          </a:p>
          <a:p>
            <a:pPr lvl="0"/>
            <a:r>
              <a:rPr lang="zh-CN" altLang="en-US" sz="1200" dirty="0"/>
              <a:t>（</a:t>
            </a:r>
            <a:r>
              <a:rPr lang="en-US" altLang="zh-CN" sz="1200" dirty="0"/>
              <a:t>3</a:t>
            </a:r>
            <a:r>
              <a:rPr lang="zh-CN" altLang="en-US" sz="1200" dirty="0"/>
              <a:t>）</a:t>
            </a:r>
            <a:r>
              <a:rPr lang="zh-CN" altLang="zh-CN" sz="1200" dirty="0"/>
              <a:t>软件接口</a:t>
            </a:r>
            <a:r>
              <a:rPr lang="zh-CN" altLang="en-US" sz="1200" dirty="0"/>
              <a:t>：</a:t>
            </a:r>
            <a:endParaRPr lang="zh-CN" altLang="zh-CN" sz="1200" dirty="0"/>
          </a:p>
          <a:p>
            <a:r>
              <a:rPr lang="en-US" altLang="zh-CN" sz="1200" dirty="0"/>
              <a:t>	</a:t>
            </a:r>
            <a:r>
              <a:rPr lang="zh-CN" altLang="zh-CN" sz="1200" dirty="0"/>
              <a:t>数据库：采用</a:t>
            </a:r>
            <a:r>
              <a:rPr lang="en-US" altLang="zh-CN" sz="1200" dirty="0"/>
              <a:t>MySQL</a:t>
            </a:r>
            <a:r>
              <a:rPr lang="zh-CN" altLang="zh-CN" sz="1200" dirty="0"/>
              <a:t>进行开发</a:t>
            </a:r>
          </a:p>
          <a:p>
            <a:r>
              <a:rPr lang="en-US" altLang="zh-CN" sz="1200" dirty="0"/>
              <a:t>	</a:t>
            </a:r>
            <a:r>
              <a:rPr lang="zh-CN" altLang="zh-CN" sz="1200" dirty="0"/>
              <a:t>工具：微信</a:t>
            </a:r>
            <a:r>
              <a:rPr lang="en-US" altLang="zh-CN" sz="1200" dirty="0"/>
              <a:t>web</a:t>
            </a:r>
            <a:r>
              <a:rPr lang="zh-CN" altLang="zh-CN" sz="1200" dirty="0"/>
              <a:t>开发者工具</a:t>
            </a:r>
          </a:p>
          <a:p>
            <a:r>
              <a:rPr lang="en-US" altLang="zh-CN" sz="1200" dirty="0"/>
              <a:t>	</a:t>
            </a:r>
            <a:r>
              <a:rPr lang="zh-CN" altLang="zh-CN" sz="1200" dirty="0"/>
              <a:t>服务器：</a:t>
            </a:r>
            <a:r>
              <a:rPr lang="zh-CN" altLang="en-US" sz="1200" dirty="0"/>
              <a:t>腾讯云</a:t>
            </a:r>
            <a:r>
              <a:rPr lang="en-US" altLang="zh-CN" sz="1200" dirty="0"/>
              <a:t>	</a:t>
            </a:r>
          </a:p>
          <a:p>
            <a:r>
              <a:rPr lang="en-US" altLang="zh-CN" sz="1200" dirty="0"/>
              <a:t>	</a:t>
            </a:r>
            <a:r>
              <a:rPr lang="zh-CN" altLang="zh-CN" sz="1200" dirty="0"/>
              <a:t>使用可提供的地图接口</a:t>
            </a:r>
            <a:r>
              <a:rPr lang="en-US" altLang="zh-CN" sz="1200" dirty="0"/>
              <a:t>(</a:t>
            </a:r>
            <a:r>
              <a:rPr lang="zh-CN" altLang="zh-CN" sz="1200" dirty="0"/>
              <a:t>如：腾讯地图</a:t>
            </a:r>
            <a:r>
              <a:rPr lang="en-US" altLang="zh-CN" sz="1200" dirty="0"/>
              <a:t>)</a:t>
            </a:r>
            <a:endParaRPr lang="zh-CN" altLang="zh-CN" sz="1200" dirty="0"/>
          </a:p>
          <a:p>
            <a:pPr lvl="0"/>
            <a:r>
              <a:rPr lang="en-US" altLang="zh-CN" sz="1200" dirty="0"/>
              <a:t>6</a:t>
            </a:r>
            <a:r>
              <a:rPr lang="zh-CN" altLang="en-US" sz="1200" dirty="0"/>
              <a:t>、</a:t>
            </a:r>
            <a:r>
              <a:rPr lang="zh-CN" altLang="zh-CN" sz="1200" dirty="0"/>
              <a:t>约束</a:t>
            </a:r>
          </a:p>
          <a:p>
            <a:r>
              <a:rPr lang="en-US" altLang="zh-CN" sz="1200" dirty="0"/>
              <a:t>	</a:t>
            </a:r>
            <a:r>
              <a:rPr lang="zh-CN" altLang="zh-CN" sz="1200" dirty="0"/>
              <a:t>确保网路条件的良好</a:t>
            </a:r>
          </a:p>
          <a:p>
            <a:r>
              <a:rPr lang="en-US" altLang="zh-CN" sz="1200" dirty="0"/>
              <a:t>	</a:t>
            </a:r>
            <a:r>
              <a:rPr lang="zh-CN" altLang="zh-CN" sz="1200" dirty="0"/>
              <a:t>控制一定的访问量</a:t>
            </a:r>
          </a:p>
          <a:p>
            <a:r>
              <a:rPr lang="en-US" altLang="zh-CN" sz="1200" dirty="0"/>
              <a:t>	</a:t>
            </a:r>
            <a:r>
              <a:rPr lang="zh-CN" altLang="zh-CN" sz="1200" dirty="0"/>
              <a:t>保证时间的进度</a:t>
            </a:r>
          </a:p>
          <a:p>
            <a:pPr lvl="0"/>
            <a:r>
              <a:rPr lang="en-US" altLang="zh-CN" sz="1200" dirty="0"/>
              <a:t>7</a:t>
            </a:r>
            <a:r>
              <a:rPr lang="zh-CN" altLang="en-US" sz="1200" dirty="0"/>
              <a:t>、</a:t>
            </a:r>
            <a:r>
              <a:rPr lang="zh-CN" altLang="zh-CN" sz="1200" dirty="0"/>
              <a:t>逆向需求</a:t>
            </a:r>
          </a:p>
          <a:p>
            <a:r>
              <a:rPr lang="en-US" altLang="zh-CN" sz="1200" dirty="0"/>
              <a:t>	</a:t>
            </a:r>
            <a:r>
              <a:rPr lang="zh-CN" altLang="zh-CN" sz="1200" dirty="0"/>
              <a:t>无法保证相应的敏感图片与词汇的传播</a:t>
            </a:r>
          </a:p>
          <a:p>
            <a:pPr lvl="0"/>
            <a:r>
              <a:rPr lang="en-US" altLang="zh-CN" sz="1200" dirty="0"/>
              <a:t>8</a:t>
            </a:r>
            <a:r>
              <a:rPr lang="zh-CN" altLang="zh-CN" sz="1200" dirty="0"/>
              <a:t>将来可能提出的要求</a:t>
            </a:r>
          </a:p>
          <a:p>
            <a:r>
              <a:rPr lang="en-US" altLang="zh-CN" sz="1200" dirty="0"/>
              <a:t>	</a:t>
            </a:r>
            <a:r>
              <a:rPr lang="zh-CN" altLang="zh-CN" sz="1200" dirty="0"/>
              <a:t>增加约球热地排行榜</a:t>
            </a:r>
          </a:p>
          <a:p>
            <a:r>
              <a:rPr lang="en-US" altLang="zh-CN" sz="1200" dirty="0"/>
              <a:t>	</a:t>
            </a:r>
            <a:r>
              <a:rPr lang="zh-CN" altLang="zh-CN" sz="1200" dirty="0"/>
              <a:t>增加一系列的球员属性</a:t>
            </a:r>
          </a:p>
          <a:p>
            <a:r>
              <a:rPr lang="en-US" altLang="zh-CN" sz="1200" dirty="0"/>
              <a:t>	</a:t>
            </a:r>
            <a:r>
              <a:rPr lang="zh-CN" altLang="zh-CN" sz="1200" dirty="0"/>
              <a:t>提高界面美观度</a:t>
            </a:r>
          </a:p>
          <a:p>
            <a:r>
              <a:rPr lang="en-US" altLang="zh-CN" sz="1200" dirty="0"/>
              <a:t>	</a:t>
            </a:r>
            <a:r>
              <a:rPr lang="zh-CN" altLang="zh-CN" sz="1200" dirty="0"/>
              <a:t>继续提升软件的可操作性</a:t>
            </a:r>
            <a:endParaRPr lang="en-US" altLang="zh-CN" sz="1200" dirty="0"/>
          </a:p>
          <a:p>
            <a:r>
              <a:rPr lang="en-US" altLang="zh-CN" sz="1200" dirty="0"/>
              <a:t>	…………</a:t>
            </a:r>
            <a:endParaRPr lang="zh-CN" altLang="zh-CN" sz="1200" dirty="0"/>
          </a:p>
          <a:p>
            <a:endParaRPr lang="zh-CN" altLang="en-US" sz="1100" dirty="0"/>
          </a:p>
        </p:txBody>
      </p:sp>
      <p:sp>
        <p:nvSpPr>
          <p:cNvPr id="10" name="PA_淘宝店chenying0907 10" descr="001e90bc453a118d6b4237"/>
          <p:cNvSpPr>
            <a:spLocks noChangeArrowheads="1"/>
          </p:cNvSpPr>
          <p:nvPr>
            <p:custDataLst>
              <p:tags r:id="rId4"/>
            </p:custDataLst>
          </p:nvPr>
        </p:nvSpPr>
        <p:spPr bwMode="auto">
          <a:xfrm>
            <a:off x="16744" y="1646325"/>
            <a:ext cx="3162533" cy="2807709"/>
          </a:xfrm>
          <a:prstGeom prst="rect">
            <a:avLst/>
          </a:prstGeom>
          <a:blipFill dpi="0" rotWithShape="1">
            <a:blip r:embed="rId6"/>
            <a:srcRect/>
            <a:stretch>
              <a:fillRect b="-16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7271580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1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00.xml><?xml version="1.0" encoding="utf-8"?>
<p:tagLst xmlns:a="http://schemas.openxmlformats.org/drawingml/2006/main" xmlns:r="http://schemas.openxmlformats.org/officeDocument/2006/relationships" xmlns:p="http://schemas.openxmlformats.org/presentationml/2006/main">
  <p:tag name="PA" val="v3.0.0"/>
</p:tagLst>
</file>

<file path=ppt/tags/tag201.xml><?xml version="1.0" encoding="utf-8"?>
<p:tagLst xmlns:a="http://schemas.openxmlformats.org/drawingml/2006/main" xmlns:r="http://schemas.openxmlformats.org/officeDocument/2006/relationships" xmlns:p="http://schemas.openxmlformats.org/presentationml/2006/main">
  <p:tag name="PA" val="v3.0.0"/>
</p:tagLst>
</file>

<file path=ppt/tags/tag202.xml><?xml version="1.0" encoding="utf-8"?>
<p:tagLst xmlns:a="http://schemas.openxmlformats.org/drawingml/2006/main" xmlns:r="http://schemas.openxmlformats.org/officeDocument/2006/relationships" xmlns:p="http://schemas.openxmlformats.org/presentationml/2006/main">
  <p:tag name="PA" val="v3.0.0"/>
</p:tagLst>
</file>

<file path=ppt/tags/tag203.xml><?xml version="1.0" encoding="utf-8"?>
<p:tagLst xmlns:a="http://schemas.openxmlformats.org/drawingml/2006/main" xmlns:r="http://schemas.openxmlformats.org/officeDocument/2006/relationships" xmlns:p="http://schemas.openxmlformats.org/presentationml/2006/main">
  <p:tag name="PA" val="v3.0.0"/>
</p:tagLst>
</file>

<file path=ppt/tags/tag204.xml><?xml version="1.0" encoding="utf-8"?>
<p:tagLst xmlns:a="http://schemas.openxmlformats.org/drawingml/2006/main" xmlns:r="http://schemas.openxmlformats.org/officeDocument/2006/relationships" xmlns:p="http://schemas.openxmlformats.org/presentationml/2006/main">
  <p:tag name="PA" val="v3.0.0"/>
</p:tagLst>
</file>

<file path=ppt/tags/tag205.xml><?xml version="1.0" encoding="utf-8"?>
<p:tagLst xmlns:a="http://schemas.openxmlformats.org/drawingml/2006/main" xmlns:r="http://schemas.openxmlformats.org/officeDocument/2006/relationships" xmlns:p="http://schemas.openxmlformats.org/presentationml/2006/main">
  <p:tag name="PA" val="v3.0.0"/>
</p:tagLst>
</file>

<file path=ppt/tags/tag206.xml><?xml version="1.0" encoding="utf-8"?>
<p:tagLst xmlns:a="http://schemas.openxmlformats.org/drawingml/2006/main" xmlns:r="http://schemas.openxmlformats.org/officeDocument/2006/relationships" xmlns:p="http://schemas.openxmlformats.org/presentationml/2006/main">
  <p:tag name="PA" val="v3.0.0"/>
</p:tagLst>
</file>

<file path=ppt/tags/tag207.xml><?xml version="1.0" encoding="utf-8"?>
<p:tagLst xmlns:a="http://schemas.openxmlformats.org/drawingml/2006/main" xmlns:r="http://schemas.openxmlformats.org/officeDocument/2006/relationships" xmlns:p="http://schemas.openxmlformats.org/presentationml/2006/main">
  <p:tag name="PA" val="v3.0.0"/>
</p:tagLst>
</file>

<file path=ppt/tags/tag208.xml><?xml version="1.0" encoding="utf-8"?>
<p:tagLst xmlns:a="http://schemas.openxmlformats.org/drawingml/2006/main" xmlns:r="http://schemas.openxmlformats.org/officeDocument/2006/relationships" xmlns:p="http://schemas.openxmlformats.org/presentationml/2006/main">
  <p:tag name="PA" val="v3.0.0"/>
</p:tagLst>
</file>

<file path=ppt/tags/tag209.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10.xml><?xml version="1.0" encoding="utf-8"?>
<p:tagLst xmlns:a="http://schemas.openxmlformats.org/drawingml/2006/main" xmlns:r="http://schemas.openxmlformats.org/officeDocument/2006/relationships" xmlns:p="http://schemas.openxmlformats.org/presentationml/2006/main">
  <p:tag name="PA" val="v3.0.0"/>
</p:tagLst>
</file>

<file path=ppt/tags/tag211.xml><?xml version="1.0" encoding="utf-8"?>
<p:tagLst xmlns:a="http://schemas.openxmlformats.org/drawingml/2006/main" xmlns:r="http://schemas.openxmlformats.org/officeDocument/2006/relationships" xmlns:p="http://schemas.openxmlformats.org/presentationml/2006/main">
  <p:tag name="PA" val="v3.0.0"/>
</p:tagLst>
</file>

<file path=ppt/tags/tag212.xml><?xml version="1.0" encoding="utf-8"?>
<p:tagLst xmlns:a="http://schemas.openxmlformats.org/drawingml/2006/main" xmlns:r="http://schemas.openxmlformats.org/officeDocument/2006/relationships" xmlns:p="http://schemas.openxmlformats.org/presentationml/2006/main">
  <p:tag name="PA" val="v3.0.0"/>
</p:tagLst>
</file>

<file path=ppt/tags/tag213.xml><?xml version="1.0" encoding="utf-8"?>
<p:tagLst xmlns:a="http://schemas.openxmlformats.org/drawingml/2006/main" xmlns:r="http://schemas.openxmlformats.org/officeDocument/2006/relationships" xmlns:p="http://schemas.openxmlformats.org/presentationml/2006/main">
  <p:tag name="PA" val="v3.0.0"/>
</p:tagLst>
</file>

<file path=ppt/tags/tag214.xml><?xml version="1.0" encoding="utf-8"?>
<p:tagLst xmlns:a="http://schemas.openxmlformats.org/drawingml/2006/main" xmlns:r="http://schemas.openxmlformats.org/officeDocument/2006/relationships" xmlns:p="http://schemas.openxmlformats.org/presentationml/2006/main">
  <p:tag name="PA" val="v3.0.0"/>
</p:tagLst>
</file>

<file path=ppt/tags/tag215.xml><?xml version="1.0" encoding="utf-8"?>
<p:tagLst xmlns:a="http://schemas.openxmlformats.org/drawingml/2006/main" xmlns:r="http://schemas.openxmlformats.org/officeDocument/2006/relationships" xmlns:p="http://schemas.openxmlformats.org/presentationml/2006/main">
  <p:tag name="PA" val="v3.0.0"/>
</p:tagLst>
</file>

<file path=ppt/tags/tag216.xml><?xml version="1.0" encoding="utf-8"?>
<p:tagLst xmlns:a="http://schemas.openxmlformats.org/drawingml/2006/main" xmlns:r="http://schemas.openxmlformats.org/officeDocument/2006/relationships" xmlns:p="http://schemas.openxmlformats.org/presentationml/2006/main">
  <p:tag name="PA" val="v3.0.0"/>
</p:tagLst>
</file>

<file path=ppt/tags/tag217.xml><?xml version="1.0" encoding="utf-8"?>
<p:tagLst xmlns:a="http://schemas.openxmlformats.org/drawingml/2006/main" xmlns:r="http://schemas.openxmlformats.org/officeDocument/2006/relationships" xmlns:p="http://schemas.openxmlformats.org/presentationml/2006/main">
  <p:tag name="PA" val="v3.0.0"/>
</p:tagLst>
</file>

<file path=ppt/tags/tag218.xml><?xml version="1.0" encoding="utf-8"?>
<p:tagLst xmlns:a="http://schemas.openxmlformats.org/drawingml/2006/main" xmlns:r="http://schemas.openxmlformats.org/officeDocument/2006/relationships" xmlns:p="http://schemas.openxmlformats.org/presentationml/2006/main">
  <p:tag name="PA" val="v3.0.0"/>
</p:tagLst>
</file>

<file path=ppt/tags/tag219.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20.xml><?xml version="1.0" encoding="utf-8"?>
<p:tagLst xmlns:a="http://schemas.openxmlformats.org/drawingml/2006/main" xmlns:r="http://schemas.openxmlformats.org/officeDocument/2006/relationships" xmlns:p="http://schemas.openxmlformats.org/presentationml/2006/main">
  <p:tag name="PA" val="v3.0.0"/>
</p:tagLst>
</file>

<file path=ppt/tags/tag221.xml><?xml version="1.0" encoding="utf-8"?>
<p:tagLst xmlns:a="http://schemas.openxmlformats.org/drawingml/2006/main" xmlns:r="http://schemas.openxmlformats.org/officeDocument/2006/relationships" xmlns:p="http://schemas.openxmlformats.org/presentationml/2006/main">
  <p:tag name="PA" val="v3.0.0"/>
</p:tagLst>
</file>

<file path=ppt/tags/tag222.xml><?xml version="1.0" encoding="utf-8"?>
<p:tagLst xmlns:a="http://schemas.openxmlformats.org/drawingml/2006/main" xmlns:r="http://schemas.openxmlformats.org/officeDocument/2006/relationships" xmlns:p="http://schemas.openxmlformats.org/presentationml/2006/main">
  <p:tag name="PA" val="v3.0.0"/>
</p:tagLst>
</file>

<file path=ppt/tags/tag223.xml><?xml version="1.0" encoding="utf-8"?>
<p:tagLst xmlns:a="http://schemas.openxmlformats.org/drawingml/2006/main" xmlns:r="http://schemas.openxmlformats.org/officeDocument/2006/relationships" xmlns:p="http://schemas.openxmlformats.org/presentationml/2006/main">
  <p:tag name="PA" val="v3.0.0"/>
</p:tagLst>
</file>

<file path=ppt/tags/tag224.xml><?xml version="1.0" encoding="utf-8"?>
<p:tagLst xmlns:a="http://schemas.openxmlformats.org/drawingml/2006/main" xmlns:r="http://schemas.openxmlformats.org/officeDocument/2006/relationships" xmlns:p="http://schemas.openxmlformats.org/presentationml/2006/main">
  <p:tag name="PA" val="v3.0.0"/>
</p:tagLst>
</file>

<file path=ppt/tags/tag225.xml><?xml version="1.0" encoding="utf-8"?>
<p:tagLst xmlns:a="http://schemas.openxmlformats.org/drawingml/2006/main" xmlns:r="http://schemas.openxmlformats.org/officeDocument/2006/relationships" xmlns:p="http://schemas.openxmlformats.org/presentationml/2006/main">
  <p:tag name="PA" val="v3.0.0"/>
</p:tagLst>
</file>

<file path=ppt/tags/tag226.xml><?xml version="1.0" encoding="utf-8"?>
<p:tagLst xmlns:a="http://schemas.openxmlformats.org/drawingml/2006/main" xmlns:r="http://schemas.openxmlformats.org/officeDocument/2006/relationships" xmlns:p="http://schemas.openxmlformats.org/presentationml/2006/main">
  <p:tag name="PA" val="v3.0.0"/>
</p:tagLst>
</file>

<file path=ppt/tags/tag227.xml><?xml version="1.0" encoding="utf-8"?>
<p:tagLst xmlns:a="http://schemas.openxmlformats.org/drawingml/2006/main" xmlns:r="http://schemas.openxmlformats.org/officeDocument/2006/relationships" xmlns:p="http://schemas.openxmlformats.org/presentationml/2006/main">
  <p:tag name="PA" val="v3.0.0"/>
</p:tagLst>
</file>

<file path=ppt/tags/tag228.xml><?xml version="1.0" encoding="utf-8"?>
<p:tagLst xmlns:a="http://schemas.openxmlformats.org/drawingml/2006/main" xmlns:r="http://schemas.openxmlformats.org/officeDocument/2006/relationships" xmlns:p="http://schemas.openxmlformats.org/presentationml/2006/main">
  <p:tag name="PA" val="v3.0.0"/>
</p:tagLst>
</file>

<file path=ppt/tags/tag229.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30.xml><?xml version="1.0" encoding="utf-8"?>
<p:tagLst xmlns:a="http://schemas.openxmlformats.org/drawingml/2006/main" xmlns:r="http://schemas.openxmlformats.org/officeDocument/2006/relationships" xmlns:p="http://schemas.openxmlformats.org/presentationml/2006/main">
  <p:tag name="PA" val="v3.0.0"/>
</p:tagLst>
</file>

<file path=ppt/tags/tag231.xml><?xml version="1.0" encoding="utf-8"?>
<p:tagLst xmlns:a="http://schemas.openxmlformats.org/drawingml/2006/main" xmlns:r="http://schemas.openxmlformats.org/officeDocument/2006/relationships" xmlns:p="http://schemas.openxmlformats.org/presentationml/2006/main">
  <p:tag name="PA" val="v3.0.0"/>
</p:tagLst>
</file>

<file path=ppt/tags/tag232.xml><?xml version="1.0" encoding="utf-8"?>
<p:tagLst xmlns:a="http://schemas.openxmlformats.org/drawingml/2006/main" xmlns:r="http://schemas.openxmlformats.org/officeDocument/2006/relationships" xmlns:p="http://schemas.openxmlformats.org/presentationml/2006/main">
  <p:tag name="PA" val="v3.0.0"/>
</p:tagLst>
</file>

<file path=ppt/tags/tag233.xml><?xml version="1.0" encoding="utf-8"?>
<p:tagLst xmlns:a="http://schemas.openxmlformats.org/drawingml/2006/main" xmlns:r="http://schemas.openxmlformats.org/officeDocument/2006/relationships" xmlns:p="http://schemas.openxmlformats.org/presentationml/2006/main">
  <p:tag name="PA" val="v3.0.0"/>
</p:tagLst>
</file>

<file path=ppt/tags/tag234.xml><?xml version="1.0" encoding="utf-8"?>
<p:tagLst xmlns:a="http://schemas.openxmlformats.org/drawingml/2006/main" xmlns:r="http://schemas.openxmlformats.org/officeDocument/2006/relationships" xmlns:p="http://schemas.openxmlformats.org/presentationml/2006/main">
  <p:tag name="PA" val="v3.0.0"/>
</p:tagLst>
</file>

<file path=ppt/tags/tag235.xml><?xml version="1.0" encoding="utf-8"?>
<p:tagLst xmlns:a="http://schemas.openxmlformats.org/drawingml/2006/main" xmlns:r="http://schemas.openxmlformats.org/officeDocument/2006/relationships" xmlns:p="http://schemas.openxmlformats.org/presentationml/2006/main">
  <p:tag name="PA" val="v3.0.0"/>
</p:tagLst>
</file>

<file path=ppt/tags/tag236.xml><?xml version="1.0" encoding="utf-8"?>
<p:tagLst xmlns:a="http://schemas.openxmlformats.org/drawingml/2006/main" xmlns:r="http://schemas.openxmlformats.org/officeDocument/2006/relationships" xmlns:p="http://schemas.openxmlformats.org/presentationml/2006/main">
  <p:tag name="PA" val="v3.0.0"/>
</p:tagLst>
</file>

<file path=ppt/tags/tag237.xml><?xml version="1.0" encoding="utf-8"?>
<p:tagLst xmlns:a="http://schemas.openxmlformats.org/drawingml/2006/main" xmlns:r="http://schemas.openxmlformats.org/officeDocument/2006/relationships" xmlns:p="http://schemas.openxmlformats.org/presentationml/2006/main">
  <p:tag name="PA" val="v3.0.0"/>
</p:tagLst>
</file>

<file path=ppt/tags/tag238.xml><?xml version="1.0" encoding="utf-8"?>
<p:tagLst xmlns:a="http://schemas.openxmlformats.org/drawingml/2006/main" xmlns:r="http://schemas.openxmlformats.org/officeDocument/2006/relationships" xmlns:p="http://schemas.openxmlformats.org/presentationml/2006/main">
  <p:tag name="PA" val="v3.0.0"/>
</p:tagLst>
</file>

<file path=ppt/tags/tag239.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40.xml><?xml version="1.0" encoding="utf-8"?>
<p:tagLst xmlns:a="http://schemas.openxmlformats.org/drawingml/2006/main" xmlns:r="http://schemas.openxmlformats.org/officeDocument/2006/relationships" xmlns:p="http://schemas.openxmlformats.org/presentationml/2006/main">
  <p:tag name="PA" val="v3.0.0"/>
</p:tagLst>
</file>

<file path=ppt/tags/tag241.xml><?xml version="1.0" encoding="utf-8"?>
<p:tagLst xmlns:a="http://schemas.openxmlformats.org/drawingml/2006/main" xmlns:r="http://schemas.openxmlformats.org/officeDocument/2006/relationships" xmlns:p="http://schemas.openxmlformats.org/presentationml/2006/main">
  <p:tag name="PA" val="v3.0.0"/>
</p:tagLst>
</file>

<file path=ppt/tags/tag242.xml><?xml version="1.0" encoding="utf-8"?>
<p:tagLst xmlns:a="http://schemas.openxmlformats.org/drawingml/2006/main" xmlns:r="http://schemas.openxmlformats.org/officeDocument/2006/relationships" xmlns:p="http://schemas.openxmlformats.org/presentationml/2006/main">
  <p:tag name="PA" val="v3.0.0"/>
</p:tagLst>
</file>

<file path=ppt/tags/tag243.xml><?xml version="1.0" encoding="utf-8"?>
<p:tagLst xmlns:a="http://schemas.openxmlformats.org/drawingml/2006/main" xmlns:r="http://schemas.openxmlformats.org/officeDocument/2006/relationships" xmlns:p="http://schemas.openxmlformats.org/presentationml/2006/main">
  <p:tag name="PA" val="v3.0.0"/>
</p:tagLst>
</file>

<file path=ppt/tags/tag244.xml><?xml version="1.0" encoding="utf-8"?>
<p:tagLst xmlns:a="http://schemas.openxmlformats.org/drawingml/2006/main" xmlns:r="http://schemas.openxmlformats.org/officeDocument/2006/relationships" xmlns:p="http://schemas.openxmlformats.org/presentationml/2006/main">
  <p:tag name="PA" val="v3.0.0"/>
</p:tagLst>
</file>

<file path=ppt/tags/tag245.xml><?xml version="1.0" encoding="utf-8"?>
<p:tagLst xmlns:a="http://schemas.openxmlformats.org/drawingml/2006/main" xmlns:r="http://schemas.openxmlformats.org/officeDocument/2006/relationships" xmlns:p="http://schemas.openxmlformats.org/presentationml/2006/main">
  <p:tag name="PA" val="v3.0.0"/>
</p:tagLst>
</file>

<file path=ppt/tags/tag246.xml><?xml version="1.0" encoding="utf-8"?>
<p:tagLst xmlns:a="http://schemas.openxmlformats.org/drawingml/2006/main" xmlns:r="http://schemas.openxmlformats.org/officeDocument/2006/relationships" xmlns:p="http://schemas.openxmlformats.org/presentationml/2006/main">
  <p:tag name="PA" val="v3.0.0"/>
</p:tagLst>
</file>

<file path=ppt/tags/tag247.xml><?xml version="1.0" encoding="utf-8"?>
<p:tagLst xmlns:a="http://schemas.openxmlformats.org/drawingml/2006/main" xmlns:r="http://schemas.openxmlformats.org/officeDocument/2006/relationships" xmlns:p="http://schemas.openxmlformats.org/presentationml/2006/main">
  <p:tag name="PA" val="v3.0.0"/>
</p:tagLst>
</file>

<file path=ppt/tags/tag248.xml><?xml version="1.0" encoding="utf-8"?>
<p:tagLst xmlns:a="http://schemas.openxmlformats.org/drawingml/2006/main" xmlns:r="http://schemas.openxmlformats.org/officeDocument/2006/relationships" xmlns:p="http://schemas.openxmlformats.org/presentationml/2006/main">
  <p:tag name="PA" val="v3.0.0"/>
</p:tagLst>
</file>

<file path=ppt/tags/tag249.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50.xml><?xml version="1.0" encoding="utf-8"?>
<p:tagLst xmlns:a="http://schemas.openxmlformats.org/drawingml/2006/main" xmlns:r="http://schemas.openxmlformats.org/officeDocument/2006/relationships" xmlns:p="http://schemas.openxmlformats.org/presentationml/2006/main">
  <p:tag name="PA" val="v3.0.0"/>
</p:tagLst>
</file>

<file path=ppt/tags/tag251.xml><?xml version="1.0" encoding="utf-8"?>
<p:tagLst xmlns:a="http://schemas.openxmlformats.org/drawingml/2006/main" xmlns:r="http://schemas.openxmlformats.org/officeDocument/2006/relationships" xmlns:p="http://schemas.openxmlformats.org/presentationml/2006/main">
  <p:tag name="PA" val="v3.0.0"/>
</p:tagLst>
</file>

<file path=ppt/tags/tag252.xml><?xml version="1.0" encoding="utf-8"?>
<p:tagLst xmlns:a="http://schemas.openxmlformats.org/drawingml/2006/main" xmlns:r="http://schemas.openxmlformats.org/officeDocument/2006/relationships" xmlns:p="http://schemas.openxmlformats.org/presentationml/2006/main">
  <p:tag name="PA" val="v3.0.0"/>
</p:tagLst>
</file>

<file path=ppt/tags/tag253.xml><?xml version="1.0" encoding="utf-8"?>
<p:tagLst xmlns:a="http://schemas.openxmlformats.org/drawingml/2006/main" xmlns:r="http://schemas.openxmlformats.org/officeDocument/2006/relationships" xmlns:p="http://schemas.openxmlformats.org/presentationml/2006/main">
  <p:tag name="PA" val="v3.0.0"/>
</p:tagLst>
</file>

<file path=ppt/tags/tag254.xml><?xml version="1.0" encoding="utf-8"?>
<p:tagLst xmlns:a="http://schemas.openxmlformats.org/drawingml/2006/main" xmlns:r="http://schemas.openxmlformats.org/officeDocument/2006/relationships" xmlns:p="http://schemas.openxmlformats.org/presentationml/2006/main">
  <p:tag name="PA" val="v3.0.0"/>
</p:tagLst>
</file>

<file path=ppt/tags/tag255.xml><?xml version="1.0" encoding="utf-8"?>
<p:tagLst xmlns:a="http://schemas.openxmlformats.org/drawingml/2006/main" xmlns:r="http://schemas.openxmlformats.org/officeDocument/2006/relationships" xmlns:p="http://schemas.openxmlformats.org/presentationml/2006/main">
  <p:tag name="PA" val="v3.0.0"/>
</p:tagLst>
</file>

<file path=ppt/tags/tag256.xml><?xml version="1.0" encoding="utf-8"?>
<p:tagLst xmlns:a="http://schemas.openxmlformats.org/drawingml/2006/main" xmlns:r="http://schemas.openxmlformats.org/officeDocument/2006/relationships" xmlns:p="http://schemas.openxmlformats.org/presentationml/2006/main">
  <p:tag name="PA" val="v3.0.0"/>
</p:tagLst>
</file>

<file path=ppt/tags/tag257.xml><?xml version="1.0" encoding="utf-8"?>
<p:tagLst xmlns:a="http://schemas.openxmlformats.org/drawingml/2006/main" xmlns:r="http://schemas.openxmlformats.org/officeDocument/2006/relationships" xmlns:p="http://schemas.openxmlformats.org/presentationml/2006/main">
  <p:tag name="PA" val="v3.0.0"/>
</p:tagLst>
</file>

<file path=ppt/tags/tag258.xml><?xml version="1.0" encoding="utf-8"?>
<p:tagLst xmlns:a="http://schemas.openxmlformats.org/drawingml/2006/main" xmlns:r="http://schemas.openxmlformats.org/officeDocument/2006/relationships" xmlns:p="http://schemas.openxmlformats.org/presentationml/2006/main">
  <p:tag name="PA" val="v3.0.0"/>
</p:tagLst>
</file>

<file path=ppt/tags/tag259.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60.xml><?xml version="1.0" encoding="utf-8"?>
<p:tagLst xmlns:a="http://schemas.openxmlformats.org/drawingml/2006/main" xmlns:r="http://schemas.openxmlformats.org/officeDocument/2006/relationships" xmlns:p="http://schemas.openxmlformats.org/presentationml/2006/main">
  <p:tag name="PA" val="v3.0.0"/>
</p:tagLst>
</file>

<file path=ppt/tags/tag261.xml><?xml version="1.0" encoding="utf-8"?>
<p:tagLst xmlns:a="http://schemas.openxmlformats.org/drawingml/2006/main" xmlns:r="http://schemas.openxmlformats.org/officeDocument/2006/relationships" xmlns:p="http://schemas.openxmlformats.org/presentationml/2006/main">
  <p:tag name="PA" val="v3.0.0"/>
</p:tagLst>
</file>

<file path=ppt/tags/tag262.xml><?xml version="1.0" encoding="utf-8"?>
<p:tagLst xmlns:a="http://schemas.openxmlformats.org/drawingml/2006/main" xmlns:r="http://schemas.openxmlformats.org/officeDocument/2006/relationships" xmlns:p="http://schemas.openxmlformats.org/presentationml/2006/main">
  <p:tag name="PA" val="v3.0.0"/>
</p:tagLst>
</file>

<file path=ppt/tags/tag263.xml><?xml version="1.0" encoding="utf-8"?>
<p:tagLst xmlns:a="http://schemas.openxmlformats.org/drawingml/2006/main" xmlns:r="http://schemas.openxmlformats.org/officeDocument/2006/relationships" xmlns:p="http://schemas.openxmlformats.org/presentationml/2006/main">
  <p:tag name="PA" val="v3.0.0"/>
</p:tagLst>
</file>

<file path=ppt/tags/tag264.xml><?xml version="1.0" encoding="utf-8"?>
<p:tagLst xmlns:a="http://schemas.openxmlformats.org/drawingml/2006/main" xmlns:r="http://schemas.openxmlformats.org/officeDocument/2006/relationships" xmlns:p="http://schemas.openxmlformats.org/presentationml/2006/main">
  <p:tag name="PA" val="v3.0.0"/>
</p:tagLst>
</file>

<file path=ppt/tags/tag265.xml><?xml version="1.0" encoding="utf-8"?>
<p:tagLst xmlns:a="http://schemas.openxmlformats.org/drawingml/2006/main" xmlns:r="http://schemas.openxmlformats.org/officeDocument/2006/relationships" xmlns:p="http://schemas.openxmlformats.org/presentationml/2006/main">
  <p:tag name="PA" val="v3.0.0"/>
</p:tagLst>
</file>

<file path=ppt/tags/tag266.xml><?xml version="1.0" encoding="utf-8"?>
<p:tagLst xmlns:a="http://schemas.openxmlformats.org/drawingml/2006/main" xmlns:r="http://schemas.openxmlformats.org/officeDocument/2006/relationships" xmlns:p="http://schemas.openxmlformats.org/presentationml/2006/main">
  <p:tag name="PA" val="v3.0.0"/>
</p:tagLst>
</file>

<file path=ppt/tags/tag267.xml><?xml version="1.0" encoding="utf-8"?>
<p:tagLst xmlns:a="http://schemas.openxmlformats.org/drawingml/2006/main" xmlns:r="http://schemas.openxmlformats.org/officeDocument/2006/relationships" xmlns:p="http://schemas.openxmlformats.org/presentationml/2006/main">
  <p:tag name="PA" val="v3.0.0"/>
</p:tagLst>
</file>

<file path=ppt/tags/tag268.xml><?xml version="1.0" encoding="utf-8"?>
<p:tagLst xmlns:a="http://schemas.openxmlformats.org/drawingml/2006/main" xmlns:r="http://schemas.openxmlformats.org/officeDocument/2006/relationships" xmlns:p="http://schemas.openxmlformats.org/presentationml/2006/main">
  <p:tag name="PA" val="v3.0.0"/>
</p:tagLst>
</file>

<file path=ppt/tags/tag269.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70.xml><?xml version="1.0" encoding="utf-8"?>
<p:tagLst xmlns:a="http://schemas.openxmlformats.org/drawingml/2006/main" xmlns:r="http://schemas.openxmlformats.org/officeDocument/2006/relationships" xmlns:p="http://schemas.openxmlformats.org/presentationml/2006/main">
  <p:tag name="PA" val="v3.0.0"/>
</p:tagLst>
</file>

<file path=ppt/tags/tag271.xml><?xml version="1.0" encoding="utf-8"?>
<p:tagLst xmlns:a="http://schemas.openxmlformats.org/drawingml/2006/main" xmlns:r="http://schemas.openxmlformats.org/officeDocument/2006/relationships" xmlns:p="http://schemas.openxmlformats.org/presentationml/2006/main">
  <p:tag name="PA" val="v3.0.0"/>
</p:tagLst>
</file>

<file path=ppt/tags/tag272.xml><?xml version="1.0" encoding="utf-8"?>
<p:tagLst xmlns:a="http://schemas.openxmlformats.org/drawingml/2006/main" xmlns:r="http://schemas.openxmlformats.org/officeDocument/2006/relationships" xmlns:p="http://schemas.openxmlformats.org/presentationml/2006/main">
  <p:tag name="PA" val="v3.0.0"/>
</p:tagLst>
</file>

<file path=ppt/tags/tag273.xml><?xml version="1.0" encoding="utf-8"?>
<p:tagLst xmlns:a="http://schemas.openxmlformats.org/drawingml/2006/main" xmlns:r="http://schemas.openxmlformats.org/officeDocument/2006/relationships" xmlns:p="http://schemas.openxmlformats.org/presentationml/2006/main">
  <p:tag name="PA" val="v3.0.0"/>
</p:tagLst>
</file>

<file path=ppt/tags/tag274.xml><?xml version="1.0" encoding="utf-8"?>
<p:tagLst xmlns:a="http://schemas.openxmlformats.org/drawingml/2006/main" xmlns:r="http://schemas.openxmlformats.org/officeDocument/2006/relationships" xmlns:p="http://schemas.openxmlformats.org/presentationml/2006/main">
  <p:tag name="PA" val="v3.0.0"/>
</p:tagLst>
</file>

<file path=ppt/tags/tag275.xml><?xml version="1.0" encoding="utf-8"?>
<p:tagLst xmlns:a="http://schemas.openxmlformats.org/drawingml/2006/main" xmlns:r="http://schemas.openxmlformats.org/officeDocument/2006/relationships" xmlns:p="http://schemas.openxmlformats.org/presentationml/2006/main">
  <p:tag name="PA" val="v3.0.0"/>
</p:tagLst>
</file>

<file path=ppt/tags/tag276.xml><?xml version="1.0" encoding="utf-8"?>
<p:tagLst xmlns:a="http://schemas.openxmlformats.org/drawingml/2006/main" xmlns:r="http://schemas.openxmlformats.org/officeDocument/2006/relationships" xmlns:p="http://schemas.openxmlformats.org/presentationml/2006/main">
  <p:tag name="PA" val="v3.0.0"/>
</p:tagLst>
</file>

<file path=ppt/tags/tag277.xml><?xml version="1.0" encoding="utf-8"?>
<p:tagLst xmlns:a="http://schemas.openxmlformats.org/drawingml/2006/main" xmlns:r="http://schemas.openxmlformats.org/officeDocument/2006/relationships" xmlns:p="http://schemas.openxmlformats.org/presentationml/2006/main">
  <p:tag name="PA" val="v3.0.0"/>
</p:tagLst>
</file>

<file path=ppt/tags/tag278.xml><?xml version="1.0" encoding="utf-8"?>
<p:tagLst xmlns:a="http://schemas.openxmlformats.org/drawingml/2006/main" xmlns:r="http://schemas.openxmlformats.org/officeDocument/2006/relationships" xmlns:p="http://schemas.openxmlformats.org/presentationml/2006/main">
  <p:tag name="PA" val="v3.0.0"/>
</p:tagLst>
</file>

<file path=ppt/tags/tag279.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80.xml><?xml version="1.0" encoding="utf-8"?>
<p:tagLst xmlns:a="http://schemas.openxmlformats.org/drawingml/2006/main" xmlns:r="http://schemas.openxmlformats.org/officeDocument/2006/relationships" xmlns:p="http://schemas.openxmlformats.org/presentationml/2006/main">
  <p:tag name="PA" val="v3.0.0"/>
</p:tagLst>
</file>

<file path=ppt/tags/tag281.xml><?xml version="1.0" encoding="utf-8"?>
<p:tagLst xmlns:a="http://schemas.openxmlformats.org/drawingml/2006/main" xmlns:r="http://schemas.openxmlformats.org/officeDocument/2006/relationships" xmlns:p="http://schemas.openxmlformats.org/presentationml/2006/main">
  <p:tag name="PA" val="v3.0.0"/>
</p:tagLst>
</file>

<file path=ppt/tags/tag282.xml><?xml version="1.0" encoding="utf-8"?>
<p:tagLst xmlns:a="http://schemas.openxmlformats.org/drawingml/2006/main" xmlns:r="http://schemas.openxmlformats.org/officeDocument/2006/relationships" xmlns:p="http://schemas.openxmlformats.org/presentationml/2006/main">
  <p:tag name="PA" val="v3.0.0"/>
</p:tagLst>
</file>

<file path=ppt/tags/tag283.xml><?xml version="1.0" encoding="utf-8"?>
<p:tagLst xmlns:a="http://schemas.openxmlformats.org/drawingml/2006/main" xmlns:r="http://schemas.openxmlformats.org/officeDocument/2006/relationships" xmlns:p="http://schemas.openxmlformats.org/presentationml/2006/main">
  <p:tag name="PA" val="v3.0.0"/>
</p:tagLst>
</file>

<file path=ppt/tags/tag284.xml><?xml version="1.0" encoding="utf-8"?>
<p:tagLst xmlns:a="http://schemas.openxmlformats.org/drawingml/2006/main" xmlns:r="http://schemas.openxmlformats.org/officeDocument/2006/relationships" xmlns:p="http://schemas.openxmlformats.org/presentationml/2006/main">
  <p:tag name="PA" val="v3.0.0"/>
</p:tagLst>
</file>

<file path=ppt/tags/tag285.xml><?xml version="1.0" encoding="utf-8"?>
<p:tagLst xmlns:a="http://schemas.openxmlformats.org/drawingml/2006/main" xmlns:r="http://schemas.openxmlformats.org/officeDocument/2006/relationships" xmlns:p="http://schemas.openxmlformats.org/presentationml/2006/main">
  <p:tag name="PA" val="v3.0.0"/>
</p:tagLst>
</file>

<file path=ppt/tags/tag286.xml><?xml version="1.0" encoding="utf-8"?>
<p:tagLst xmlns:a="http://schemas.openxmlformats.org/drawingml/2006/main" xmlns:r="http://schemas.openxmlformats.org/officeDocument/2006/relationships" xmlns:p="http://schemas.openxmlformats.org/presentationml/2006/main">
  <p:tag name="PA" val="v3.0.0"/>
</p:tagLst>
</file>

<file path=ppt/tags/tag287.xml><?xml version="1.0" encoding="utf-8"?>
<p:tagLst xmlns:a="http://schemas.openxmlformats.org/drawingml/2006/main" xmlns:r="http://schemas.openxmlformats.org/officeDocument/2006/relationships" xmlns:p="http://schemas.openxmlformats.org/presentationml/2006/main">
  <p:tag name="PA" val="v3.0.0"/>
</p:tagLst>
</file>

<file path=ppt/tags/tag288.xml><?xml version="1.0" encoding="utf-8"?>
<p:tagLst xmlns:a="http://schemas.openxmlformats.org/drawingml/2006/main" xmlns:r="http://schemas.openxmlformats.org/officeDocument/2006/relationships" xmlns:p="http://schemas.openxmlformats.org/presentationml/2006/main">
  <p:tag name="PA" val="v3.0.0"/>
</p:tagLst>
</file>

<file path=ppt/tags/tag289.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290.xml><?xml version="1.0" encoding="utf-8"?>
<p:tagLst xmlns:a="http://schemas.openxmlformats.org/drawingml/2006/main" xmlns:r="http://schemas.openxmlformats.org/officeDocument/2006/relationships" xmlns:p="http://schemas.openxmlformats.org/presentationml/2006/main">
  <p:tag name="PA" val="v3.0.0"/>
</p:tagLst>
</file>

<file path=ppt/tags/tag291.xml><?xml version="1.0" encoding="utf-8"?>
<p:tagLst xmlns:a="http://schemas.openxmlformats.org/drawingml/2006/main" xmlns:r="http://schemas.openxmlformats.org/officeDocument/2006/relationships" xmlns:p="http://schemas.openxmlformats.org/presentationml/2006/main">
  <p:tag name="PA" val="v3.0.0"/>
</p:tagLst>
</file>

<file path=ppt/tags/tag292.xml><?xml version="1.0" encoding="utf-8"?>
<p:tagLst xmlns:a="http://schemas.openxmlformats.org/drawingml/2006/main" xmlns:r="http://schemas.openxmlformats.org/officeDocument/2006/relationships" xmlns:p="http://schemas.openxmlformats.org/presentationml/2006/main">
  <p:tag name="PA" val="v3.0.0"/>
</p:tagLst>
</file>

<file path=ppt/tags/tag293.xml><?xml version="1.0" encoding="utf-8"?>
<p:tagLst xmlns:a="http://schemas.openxmlformats.org/drawingml/2006/main" xmlns:r="http://schemas.openxmlformats.org/officeDocument/2006/relationships" xmlns:p="http://schemas.openxmlformats.org/presentationml/2006/main">
  <p:tag name="PA" val="v3.0.0"/>
</p:tagLst>
</file>

<file path=ppt/tags/tag294.xml><?xml version="1.0" encoding="utf-8"?>
<p:tagLst xmlns:a="http://schemas.openxmlformats.org/drawingml/2006/main" xmlns:r="http://schemas.openxmlformats.org/officeDocument/2006/relationships" xmlns:p="http://schemas.openxmlformats.org/presentationml/2006/main">
  <p:tag name="PA" val="v3.0.0"/>
</p:tagLst>
</file>

<file path=ppt/tags/tag295.xml><?xml version="1.0" encoding="utf-8"?>
<p:tagLst xmlns:a="http://schemas.openxmlformats.org/drawingml/2006/main" xmlns:r="http://schemas.openxmlformats.org/officeDocument/2006/relationships" xmlns:p="http://schemas.openxmlformats.org/presentationml/2006/main">
  <p:tag name="PA" val="v3.0.0"/>
</p:tagLst>
</file>

<file path=ppt/tags/tag296.xml><?xml version="1.0" encoding="utf-8"?>
<p:tagLst xmlns:a="http://schemas.openxmlformats.org/drawingml/2006/main" xmlns:r="http://schemas.openxmlformats.org/officeDocument/2006/relationships" xmlns:p="http://schemas.openxmlformats.org/presentationml/2006/main">
  <p:tag name="PA" val="v3.0.0"/>
</p:tagLst>
</file>

<file path=ppt/tags/tag297.xml><?xml version="1.0" encoding="utf-8"?>
<p:tagLst xmlns:a="http://schemas.openxmlformats.org/drawingml/2006/main" xmlns:r="http://schemas.openxmlformats.org/officeDocument/2006/relationships" xmlns:p="http://schemas.openxmlformats.org/presentationml/2006/main">
  <p:tag name="PA" val="v3.0.0"/>
</p:tagLst>
</file>

<file path=ppt/tags/tag298.xml><?xml version="1.0" encoding="utf-8"?>
<p:tagLst xmlns:a="http://schemas.openxmlformats.org/drawingml/2006/main" xmlns:r="http://schemas.openxmlformats.org/officeDocument/2006/relationships" xmlns:p="http://schemas.openxmlformats.org/presentationml/2006/main">
  <p:tag name="PA" val="v3.0.0"/>
</p:tagLst>
</file>

<file path=ppt/tags/tag29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00.xml><?xml version="1.0" encoding="utf-8"?>
<p:tagLst xmlns:a="http://schemas.openxmlformats.org/drawingml/2006/main" xmlns:r="http://schemas.openxmlformats.org/officeDocument/2006/relationships" xmlns:p="http://schemas.openxmlformats.org/presentationml/2006/main">
  <p:tag name="PA" val="v3.0.0"/>
</p:tagLst>
</file>

<file path=ppt/tags/tag301.xml><?xml version="1.0" encoding="utf-8"?>
<p:tagLst xmlns:a="http://schemas.openxmlformats.org/drawingml/2006/main" xmlns:r="http://schemas.openxmlformats.org/officeDocument/2006/relationships" xmlns:p="http://schemas.openxmlformats.org/presentationml/2006/main">
  <p:tag name="PA" val="v3.0.0"/>
</p:tagLst>
</file>

<file path=ppt/tags/tag302.xml><?xml version="1.0" encoding="utf-8"?>
<p:tagLst xmlns:a="http://schemas.openxmlformats.org/drawingml/2006/main" xmlns:r="http://schemas.openxmlformats.org/officeDocument/2006/relationships" xmlns:p="http://schemas.openxmlformats.org/presentationml/2006/main">
  <p:tag name="PA" val="v3.0.0"/>
</p:tagLst>
</file>

<file path=ppt/tags/tag303.xml><?xml version="1.0" encoding="utf-8"?>
<p:tagLst xmlns:a="http://schemas.openxmlformats.org/drawingml/2006/main" xmlns:r="http://schemas.openxmlformats.org/officeDocument/2006/relationships" xmlns:p="http://schemas.openxmlformats.org/presentationml/2006/main">
  <p:tag name="PA" val="v3.0.0"/>
</p:tagLst>
</file>

<file path=ppt/tags/tag304.xml><?xml version="1.0" encoding="utf-8"?>
<p:tagLst xmlns:a="http://schemas.openxmlformats.org/drawingml/2006/main" xmlns:r="http://schemas.openxmlformats.org/officeDocument/2006/relationships" xmlns:p="http://schemas.openxmlformats.org/presentationml/2006/main">
  <p:tag name="PA" val="v3.0.0"/>
</p:tagLst>
</file>

<file path=ppt/tags/tag305.xml><?xml version="1.0" encoding="utf-8"?>
<p:tagLst xmlns:a="http://schemas.openxmlformats.org/drawingml/2006/main" xmlns:r="http://schemas.openxmlformats.org/officeDocument/2006/relationships" xmlns:p="http://schemas.openxmlformats.org/presentationml/2006/main">
  <p:tag name="PA" val="v3.0.0"/>
</p:tagLst>
</file>

<file path=ppt/tags/tag306.xml><?xml version="1.0" encoding="utf-8"?>
<p:tagLst xmlns:a="http://schemas.openxmlformats.org/drawingml/2006/main" xmlns:r="http://schemas.openxmlformats.org/officeDocument/2006/relationships" xmlns:p="http://schemas.openxmlformats.org/presentationml/2006/main">
  <p:tag name="PA" val="v3.0.0"/>
</p:tagLst>
</file>

<file path=ppt/tags/tag307.xml><?xml version="1.0" encoding="utf-8"?>
<p:tagLst xmlns:a="http://schemas.openxmlformats.org/drawingml/2006/main" xmlns:r="http://schemas.openxmlformats.org/officeDocument/2006/relationships" xmlns:p="http://schemas.openxmlformats.org/presentationml/2006/main">
  <p:tag name="PA" val="v3.0.0"/>
</p:tagLst>
</file>

<file path=ppt/tags/tag308.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2684</Words>
  <Application>Microsoft Office PowerPoint</Application>
  <PresentationFormat>全屏显示(16:9)</PresentationFormat>
  <Paragraphs>398</Paragraphs>
  <Slides>34</Slides>
  <Notes>0</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链接</vt:lpstr>
      </vt:variant>
      <vt:variant>
        <vt:i4>1</vt:i4>
      </vt:variant>
      <vt:variant>
        <vt:lpstr>幻灯片标题</vt:lpstr>
      </vt:variant>
      <vt:variant>
        <vt:i4>34</vt:i4>
      </vt:variant>
    </vt:vector>
  </HeadingPairs>
  <TitlesOfParts>
    <vt:vector size="43" baseType="lpstr">
      <vt:lpstr>华文楷体</vt:lpstr>
      <vt:lpstr>宋体</vt:lpstr>
      <vt:lpstr>微软雅黑 Light</vt:lpstr>
      <vt:lpstr>Arial</vt:lpstr>
      <vt:lpstr>Calibri</vt:lpstr>
      <vt:lpstr>Times New Roman</vt:lpstr>
      <vt:lpstr>Wingdings</vt:lpstr>
      <vt:lpstr>Office 主题​​</vt:lpstr>
      <vt:lpstr>file:///C:\Users\hp\Downloads\数据流图.vsdx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33</cp:revision>
  <dcterms:created xsi:type="dcterms:W3CDTF">2016-04-19T02:45:27Z</dcterms:created>
  <dcterms:modified xsi:type="dcterms:W3CDTF">2019-04-02T04:04:06Z</dcterms:modified>
  <cp:category>店铺： BOSSPPT顶尖职业文案</cp:category>
  <cp:contentStatus>BOSSPPT</cp:contentStatus>
</cp:coreProperties>
</file>